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26"/>
  </p:notesMasterIdLst>
  <p:sldIdLst>
    <p:sldId id="1894" r:id="rId5"/>
    <p:sldId id="1892" r:id="rId6"/>
    <p:sldId id="1895" r:id="rId7"/>
    <p:sldId id="1875" r:id="rId8"/>
    <p:sldId id="1845" r:id="rId9"/>
    <p:sldId id="1846" r:id="rId10"/>
    <p:sldId id="1874" r:id="rId11"/>
    <p:sldId id="1848" r:id="rId12"/>
    <p:sldId id="1872" r:id="rId13"/>
    <p:sldId id="1888" r:id="rId14"/>
    <p:sldId id="1873" r:id="rId15"/>
    <p:sldId id="1880" r:id="rId16"/>
    <p:sldId id="1881" r:id="rId17"/>
    <p:sldId id="1876" r:id="rId18"/>
    <p:sldId id="1885" r:id="rId19"/>
    <p:sldId id="1871" r:id="rId20"/>
    <p:sldId id="1849" r:id="rId21"/>
    <p:sldId id="1858" r:id="rId22"/>
    <p:sldId id="1887" r:id="rId23"/>
    <p:sldId id="1896" r:id="rId24"/>
    <p:sldId id="1886" r:id="rId2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80" userDrawn="1">
          <p15:clr>
            <a:srgbClr val="A4A3A4"/>
          </p15:clr>
        </p15:guide>
        <p15:guide id="3" pos="7200" userDrawn="1">
          <p15:clr>
            <a:srgbClr val="A4A3A4"/>
          </p15:clr>
        </p15:guide>
        <p15:guide id="4" pos="43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B40029-5AF1-7C76-CE26-26A04868FAC9}" name="Meredith Campbell" initials="MC" userId="S::mcampb@libbey.com::fbcf97a6-7242-488f-afe2-b78b9c2a4861" providerId="AD"/>
  <p188:author id="{1E511531-FA8A-8E3B-266F-90E87AF8F7A9}" name="von Klan, Alexandra" initials="vKA" userId="S::Alexandra.vonKlan@otis.com::19685b65-bae2-4b67-b3b5-7bba5a05c68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4387"/>
    <a:srgbClr val="FF2625"/>
    <a:srgbClr val="007788"/>
    <a:srgbClr val="297C2A"/>
    <a:srgbClr val="F69000"/>
    <a:srgbClr val="01C2D1"/>
    <a:srgbClr val="D6D734"/>
    <a:srgbClr val="005C68"/>
    <a:srgbClr val="3B2E5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48" autoAdjust="0"/>
    <p:restoredTop sz="89307" autoAdjust="0"/>
  </p:normalViewPr>
  <p:slideViewPr>
    <p:cSldViewPr snapToGrid="0">
      <p:cViewPr varScale="1">
        <p:scale>
          <a:sx n="98" d="100"/>
          <a:sy n="98" d="100"/>
        </p:scale>
        <p:origin x="1182" y="84"/>
      </p:cViewPr>
      <p:guideLst>
        <p:guide orient="horz" pos="2160"/>
        <p:guide pos="480"/>
        <p:guide pos="7200"/>
        <p:guide pos="4368"/>
      </p:guideLst>
    </p:cSldViewPr>
  </p:slideViewPr>
  <p:notesTextViewPr>
    <p:cViewPr>
      <p:scale>
        <a:sx n="1" d="1"/>
        <a:sy n="1" d="1"/>
      </p:scale>
      <p:origin x="0" y="0"/>
    </p:cViewPr>
  </p:notesTextViewPr>
  <p:sorterViewPr>
    <p:cViewPr>
      <p:scale>
        <a:sx n="94" d="100"/>
        <a:sy n="9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1</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Speaker: Kat</a:t>
            </a:r>
          </a:p>
        </p:txBody>
      </p:sp>
    </p:spTree>
    <p:extLst>
      <p:ext uri="{BB962C8B-B14F-4D97-AF65-F5344CB8AC3E}">
        <p14:creationId xmlns:p14="http://schemas.microsoft.com/office/powerpoint/2010/main" val="4012628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Ali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More and more, we are seeing the use of pronouns in both professional and personal settings. </a:t>
            </a:r>
          </a:p>
          <a:p>
            <a:pPr marL="171450" indent="-171450">
              <a:buFont typeface="Arial" panose="020B0604020202020204" pitchFamily="34" charset="0"/>
              <a:buChar char="•"/>
            </a:pPr>
            <a:r>
              <a:rPr lang="en-US" dirty="0"/>
              <a:t>We want to create a strong sense of belonging and authenticity for everyone in the workplace, simply put. </a:t>
            </a:r>
          </a:p>
          <a:p>
            <a:pPr marL="171450" indent="-171450">
              <a:buFont typeface="Arial" panose="020B0604020202020204" pitchFamily="34" charset="0"/>
              <a:buChar char="•"/>
            </a:pPr>
            <a:r>
              <a:rPr lang="en-US" dirty="0"/>
              <a:t>Pronouns are used in daily conversations and defined as a word that refers to the people talking, “I” or “You”, or someone or something being talked about. “</a:t>
            </a:r>
          </a:p>
          <a:p>
            <a:pPr marL="171450" indent="-171450">
              <a:buFont typeface="Arial" panose="020B0604020202020204" pitchFamily="34" charset="0"/>
              <a:buChar char="•"/>
            </a:pPr>
            <a:r>
              <a:rPr lang="en-US" dirty="0"/>
              <a:t>Common third person pronouns are, “She/Her/Hers”, “He/Him/His”, “They/Them/Theirs”</a:t>
            </a:r>
          </a:p>
          <a:p>
            <a:pPr marL="171450" indent="-171450">
              <a:buFont typeface="Arial" panose="020B0604020202020204" pitchFamily="34" charset="0"/>
              <a:buChar char="•"/>
            </a:pPr>
            <a:r>
              <a:rPr lang="en-US" dirty="0"/>
              <a:t>Normalizing pronoun disclosure sets a tone that an organization promotes a respectful work environment.</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11</a:t>
            </a:fld>
            <a:endParaRPr lang="en-US" altLang="en-US" dirty="0"/>
          </a:p>
        </p:txBody>
      </p:sp>
    </p:spTree>
    <p:extLst>
      <p:ext uri="{BB962C8B-B14F-4D97-AF65-F5344CB8AC3E}">
        <p14:creationId xmlns:p14="http://schemas.microsoft.com/office/powerpoint/2010/main" val="4141528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Ali</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12</a:t>
            </a:fld>
            <a:endParaRPr lang="en-US" altLang="en-US" dirty="0"/>
          </a:p>
        </p:txBody>
      </p:sp>
    </p:spTree>
    <p:extLst>
      <p:ext uri="{BB962C8B-B14F-4D97-AF65-F5344CB8AC3E}">
        <p14:creationId xmlns:p14="http://schemas.microsoft.com/office/powerpoint/2010/main" val="1906268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991A4A0-A465-2985-0788-8E39EA6881DA}"/>
              </a:ext>
            </a:extLst>
          </p:cNvPr>
          <p:cNvSpPr>
            <a:spLocks noGrp="1"/>
          </p:cNvSpPr>
          <p:nvPr>
            <p:ph type="body" idx="1"/>
          </p:nvPr>
        </p:nvSpPr>
        <p:spPr/>
        <p:txBody>
          <a:bodyPr/>
          <a:lstStyle/>
          <a:p>
            <a:r>
              <a:rPr lang="en-US" dirty="0"/>
              <a:t>Speaker: Meredith</a:t>
            </a:r>
          </a:p>
          <a:p>
            <a:endParaRPr lang="en-US" dirty="0"/>
          </a:p>
          <a:p>
            <a:r>
              <a:rPr lang="en-US" dirty="0"/>
              <a:t>It’s tough to argue your own rights</a:t>
            </a:r>
          </a:p>
          <a:p>
            <a:endParaRPr lang="en-US" dirty="0"/>
          </a:p>
          <a:p>
            <a:r>
              <a:rPr lang="en-US" dirty="0"/>
              <a:t>50-75% allies – </a:t>
            </a:r>
            <a:r>
              <a:rPr lang="en-US" dirty="0" err="1"/>
              <a:t>Wequal</a:t>
            </a:r>
            <a:r>
              <a:rPr lang="en-US" dirty="0"/>
              <a:t> </a:t>
            </a:r>
            <a:r>
              <a:rPr lang="en-US" dirty="0" err="1"/>
              <a:t>Wendys</a:t>
            </a:r>
            <a:r>
              <a:rPr lang="en-US" dirty="0"/>
              <a:t>, 50% allies in Ohio ERGs</a:t>
            </a:r>
          </a:p>
          <a:p>
            <a:endParaRPr lang="en-US" dirty="0"/>
          </a:p>
          <a:p>
            <a:r>
              <a:rPr lang="en-US" dirty="0"/>
              <a:t>Not just in June, but year round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Meredith</a:t>
            </a:r>
          </a:p>
          <a:p>
            <a:endParaRPr lang="en-US" dirty="0"/>
          </a:p>
          <a:p>
            <a:r>
              <a:rPr lang="en-US" dirty="0"/>
              <a:t>By being an active ally is willing to act with and for others in the efforts of ending oppression and creating equality. you can help decrease discrimination and harassment that happens to towards the LGBTQ+ community by using correct pronouns, learning LGBTQ+ history, challenging others to use proper pronouns of LGBTQ+ individuals when they are and not present, supporting LGBTQ+ spaces and legislations.</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14</a:t>
            </a:fld>
            <a:endParaRPr lang="en-US" altLang="en-US" dirty="0"/>
          </a:p>
        </p:txBody>
      </p:sp>
    </p:spTree>
    <p:extLst>
      <p:ext uri="{BB962C8B-B14F-4D97-AF65-F5344CB8AC3E}">
        <p14:creationId xmlns:p14="http://schemas.microsoft.com/office/powerpoint/2010/main" val="492764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363A3A"/>
                </a:solidFill>
                <a:effectLst/>
                <a:latin typeface="Arial" panose="020B0604020202020204" pitchFamily="34" charset="0"/>
              </a:rPr>
              <a:t>Speaker: Meredith</a:t>
            </a:r>
          </a:p>
          <a:p>
            <a:pPr rtl="0">
              <a:spcBef>
                <a:spcPts val="0"/>
              </a:spcBef>
              <a:spcAft>
                <a:spcPts val="0"/>
              </a:spcAft>
            </a:pPr>
            <a:endParaRPr lang="en-US" sz="1800" b="0" i="0" u="none" strike="noStrike" dirty="0">
              <a:solidFill>
                <a:srgbClr val="363A3A"/>
              </a:solidFill>
              <a:effectLst/>
              <a:latin typeface="Arial" panose="020B0604020202020204" pitchFamily="34" charset="0"/>
            </a:endParaRPr>
          </a:p>
          <a:p>
            <a:pPr rtl="0">
              <a:spcBef>
                <a:spcPts val="0"/>
              </a:spcBef>
              <a:spcAft>
                <a:spcPts val="0"/>
              </a:spcAft>
            </a:pPr>
            <a:r>
              <a:rPr lang="en-US" sz="1800" b="0" i="0" u="none" strike="noStrike" dirty="0">
                <a:solidFill>
                  <a:srgbClr val="363A3A"/>
                </a:solidFill>
                <a:effectLst/>
                <a:latin typeface="Arial" panose="020B0604020202020204" pitchFamily="34" charset="0"/>
              </a:rPr>
              <a:t>Privilege – not a bad thing and doesn’t mean life hasn’t been hard. Doesn’t mean that you haven’t had to work. Just means that your life has not been made harder in some way or area</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15</a:t>
            </a:fld>
            <a:endParaRPr lang="en-US" altLang="en-US" dirty="0"/>
          </a:p>
        </p:txBody>
      </p:sp>
    </p:spTree>
    <p:extLst>
      <p:ext uri="{BB962C8B-B14F-4D97-AF65-F5344CB8AC3E}">
        <p14:creationId xmlns:p14="http://schemas.microsoft.com/office/powerpoint/2010/main" val="2270919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 Ali</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16</a:t>
            </a:fld>
            <a:endParaRPr lang="en-US" altLang="en-US" dirty="0"/>
          </a:p>
        </p:txBody>
      </p:sp>
    </p:spTree>
    <p:extLst>
      <p:ext uri="{BB962C8B-B14F-4D97-AF65-F5344CB8AC3E}">
        <p14:creationId xmlns:p14="http://schemas.microsoft.com/office/powerpoint/2010/main" val="1349209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Meredith</a:t>
            </a:r>
          </a:p>
          <a:p>
            <a:endParaRPr lang="en-US" dirty="0"/>
          </a:p>
          <a:p>
            <a:r>
              <a:rPr lang="en-US" dirty="0"/>
              <a:t>Pronoun they/them examples, working through correcting others, etc.</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17</a:t>
            </a:fld>
            <a:endParaRPr lang="en-US" altLang="en-US" dirty="0"/>
          </a:p>
        </p:txBody>
      </p:sp>
    </p:spTree>
    <p:extLst>
      <p:ext uri="{BB962C8B-B14F-4D97-AF65-F5344CB8AC3E}">
        <p14:creationId xmlns:p14="http://schemas.microsoft.com/office/powerpoint/2010/main" val="1503179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18</a:t>
            </a:fld>
            <a:endParaRPr lang="en-US" altLang="en-US" dirty="0"/>
          </a:p>
        </p:txBody>
      </p:sp>
    </p:spTree>
    <p:extLst>
      <p:ext uri="{BB962C8B-B14F-4D97-AF65-F5344CB8AC3E}">
        <p14:creationId xmlns:p14="http://schemas.microsoft.com/office/powerpoint/2010/main" val="4107478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19</a:t>
            </a:fld>
            <a:endParaRPr lang="en-US" altLang="en-US" dirty="0"/>
          </a:p>
        </p:txBody>
      </p:sp>
    </p:spTree>
    <p:extLst>
      <p:ext uri="{BB962C8B-B14F-4D97-AF65-F5344CB8AC3E}">
        <p14:creationId xmlns:p14="http://schemas.microsoft.com/office/powerpoint/2010/main" val="4095288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bibliography – </a:t>
            </a:r>
          </a:p>
          <a:p>
            <a:pPr>
              <a:spcBef>
                <a:spcPts val="0"/>
              </a:spcBef>
            </a:pPr>
            <a:r>
              <a:rPr lang="en-US" sz="1200" b="0" dirty="0">
                <a:effectLst/>
              </a:rPr>
              <a:t>ACLU (2020). Stonewall at 50, ACLU at 100. A Legacy of Fighting for Justice and Equality. ACLU. https://www.aclu.org/issues/lgbt-rights/stonewall-50-aclu-100-legacy-fighting-justice-and-equality</a:t>
            </a:r>
          </a:p>
          <a:p>
            <a:pPr>
              <a:spcBef>
                <a:spcPts val="0"/>
              </a:spcBef>
            </a:pPr>
            <a:r>
              <a:rPr lang="en-US" sz="1200" b="0" dirty="0">
                <a:effectLst/>
              </a:rPr>
              <a:t>Aritonovich, D. (2020, June 11). The Importance of Allies in LGBTQ+ Employee Resource Groups. Seminar presented at the Ohio Diversity Council LGBTQ+ Virtual Unity Summit</a:t>
            </a:r>
          </a:p>
          <a:p>
            <a:pPr>
              <a:spcBef>
                <a:spcPts val="0"/>
              </a:spcBef>
            </a:pPr>
            <a:r>
              <a:rPr lang="en-US" sz="1200" b="0" dirty="0">
                <a:effectLst/>
              </a:rPr>
              <a:t>Brown, B. (2018) Dare to Lead [Audible audiobook]. Retrieved from www.amazon.com</a:t>
            </a:r>
          </a:p>
          <a:p>
            <a:pPr>
              <a:spcBef>
                <a:spcPts val="0"/>
              </a:spcBef>
            </a:pPr>
            <a:r>
              <a:rPr lang="en-US" sz="1200" b="0" dirty="0">
                <a:effectLst/>
              </a:rPr>
              <a:t>Burn, I. (2018). Not all laws are created equal: legal differences in state non-discrimination laws and the impact of LGBT employment protections. Journal of Labor Research. 39(4), 462-497. DOI:10.1007/s12122-018-9272-0</a:t>
            </a:r>
          </a:p>
          <a:p>
            <a:pPr>
              <a:spcBef>
                <a:spcPts val="0"/>
              </a:spcBef>
            </a:pPr>
            <a:r>
              <a:rPr lang="en-US" sz="1200" b="0" dirty="0">
                <a:effectLst/>
              </a:rPr>
              <a:t>Colgan, F. (2012). Visibility and voice in </a:t>
            </a:r>
            <a:r>
              <a:rPr lang="en-US" sz="1200" b="0" dirty="0" err="1">
                <a:effectLst/>
              </a:rPr>
              <a:t>organisations</a:t>
            </a:r>
            <a:r>
              <a:rPr lang="en-US" sz="1200" b="0" dirty="0">
                <a:effectLst/>
              </a:rPr>
              <a:t>. Equality, Diversity and Inclusion: An International Journal. 31(4). 359-378. DOI:10.1108/02610151211223049</a:t>
            </a:r>
          </a:p>
          <a:p>
            <a:pPr>
              <a:spcBef>
                <a:spcPts val="0"/>
              </a:spcBef>
            </a:pPr>
            <a:r>
              <a:rPr lang="en-US" sz="1200" b="0" dirty="0">
                <a:effectLst/>
              </a:rPr>
              <a:t>Cooper, K. (2018). Top leaders need to support LGBTQ employees. Indianapolis Business Journal. 38(52). https://libill.hartford.edu:2204/abicomplete/docview/2010766328/7910CDE828DB4784PQ/6?accountid=11308</a:t>
            </a:r>
          </a:p>
          <a:p>
            <a:pPr>
              <a:spcBef>
                <a:spcPts val="0"/>
              </a:spcBef>
            </a:pPr>
            <a:r>
              <a:rPr lang="en-US" sz="1200" b="0" dirty="0">
                <a:effectLst/>
              </a:rPr>
              <a:t>Diaz, M. (2020, June 11). Culturally Competent Care of the LGBTQ+ Community and Best Practices. Seminar presented at the Ohio Diversity Council LGBTQ+ Virtual Unity Summit</a:t>
            </a:r>
          </a:p>
          <a:p>
            <a:pPr>
              <a:spcBef>
                <a:spcPts val="0"/>
              </a:spcBef>
            </a:pPr>
            <a:r>
              <a:rPr lang="en-US" sz="1200" b="0" dirty="0">
                <a:effectLst/>
              </a:rPr>
              <a:t>Diversity Primer. (2009). Employee Network and Affinity Group. Diversity Best Practices. shttps://www.diversitybestpractices.com/sites/diversitybestpractices.com/files/import/embedded/anchors/files/diversity_primer_chapter_10.pdf</a:t>
            </a:r>
          </a:p>
          <a:p>
            <a:pPr>
              <a:spcBef>
                <a:spcPts val="0"/>
              </a:spcBef>
            </a:pPr>
            <a:r>
              <a:rPr lang="en-US" sz="1200" b="0" dirty="0">
                <a:effectLst/>
              </a:rPr>
              <a:t>Dutton, K. (2018). Increasing diversity, awareness, and inclusion in corporate culture: investigating communities of practice and resource groups among employees. Development and Learning in Organizations, 32(6), 19-21. DOI:10.1108/DLO-11-2018-132</a:t>
            </a:r>
          </a:p>
          <a:p>
            <a:pPr>
              <a:spcBef>
                <a:spcPts val="0"/>
              </a:spcBef>
            </a:pPr>
            <a:r>
              <a:rPr lang="en-US" sz="1200" b="0" dirty="0" err="1">
                <a:effectLst/>
              </a:rPr>
              <a:t>Esseks</a:t>
            </a:r>
            <a:r>
              <a:rPr lang="en-US" sz="1200" b="0" dirty="0">
                <a:effectLst/>
              </a:rPr>
              <a:t>, J. (2020, June 15). Supreme Court Says Firing Workers Because They Are LGBTQ Is Unlawful Discrimination. ACLU. https://www.aclu.org/news/lgbt-rights/supreme-court-says-firing-workers-because-they-are-lgbtq-is-unlawful-discrimination/</a:t>
            </a:r>
          </a:p>
          <a:p>
            <a:pPr>
              <a:spcBef>
                <a:spcPts val="0"/>
              </a:spcBef>
            </a:pPr>
            <a:r>
              <a:rPr lang="en-US" sz="1200" b="0" dirty="0">
                <a:effectLst/>
              </a:rPr>
              <a:t>Eyre, P. (2019, June 5). Why business can’t afford not to be inclusive. Training Journal. https://www.trainingjournal.com/articles/opinion/why-businesses-can%E2%80%99t-afford-not-be-inclusive</a:t>
            </a:r>
          </a:p>
          <a:p>
            <a:pPr>
              <a:spcBef>
                <a:spcPts val="0"/>
              </a:spcBef>
            </a:pPr>
            <a:r>
              <a:rPr lang="en-US" sz="1200" b="0" dirty="0">
                <a:effectLst/>
              </a:rPr>
              <a:t>Glassman, A.M. &amp; Glassman, M. (2017). The use of affinity groups by Fortune 100 firms. The Journal of Business Diversity. 17(2), 104-114. http://libill.hartford.edu:2048/login?url=https://libill.hartford.edu:2324/docview/1949477018?accountid=11308</a:t>
            </a:r>
          </a:p>
          <a:p>
            <a:pPr>
              <a:spcBef>
                <a:spcPts val="0"/>
              </a:spcBef>
            </a:pPr>
            <a:r>
              <a:rPr lang="en-US" sz="1200" b="0" dirty="0">
                <a:effectLst/>
              </a:rPr>
              <a:t>Gold, M. (2018, June 21). The ABCs of L.G.B.T.Q.I.A.+. The New York Times. https://www.nytimes.com/2018/06/21/style/lgbtq-gender-language.html</a:t>
            </a:r>
          </a:p>
          <a:p>
            <a:pPr>
              <a:spcBef>
                <a:spcPts val="0"/>
              </a:spcBef>
            </a:pPr>
            <a:r>
              <a:rPr lang="en-US" sz="1200" b="0" dirty="0">
                <a:effectLst/>
              </a:rPr>
              <a:t>Green, W. M., (2018). Employee resource groups as learning communities. Equality, Diversity and Inclusion: An International Journal. 37(7), 634-648. DOI:10.1108/EDI-11-2016-0085</a:t>
            </a:r>
          </a:p>
          <a:p>
            <a:pPr>
              <a:spcBef>
                <a:spcPts val="0"/>
              </a:spcBef>
            </a:pPr>
            <a:r>
              <a:rPr lang="en-US" sz="1200" b="0" dirty="0">
                <a:effectLst/>
              </a:rPr>
              <a:t>Hammond, T. (2018) LGBTQ+ accountants: a call for oral history research. Sustainability Accounting, Management and Policy Journal. 9(5), 615-624</a:t>
            </a:r>
          </a:p>
          <a:p>
            <a:pPr>
              <a:spcBef>
                <a:spcPts val="0"/>
              </a:spcBef>
            </a:pPr>
            <a:r>
              <a:rPr lang="en-US" sz="1200" b="0" dirty="0">
                <a:effectLst/>
              </a:rPr>
              <a:t>Holmes, O., Jiang, K., Avery, D., McKay, P., Oh, I., &amp; Tillman, C. (2020). A Meta-Analysis Integrating 25 Years of Diversity Climate Research. Journal of Management. https://doi.org/10.1177/0149206320934547</a:t>
            </a:r>
          </a:p>
          <a:p>
            <a:pPr>
              <a:spcBef>
                <a:spcPts val="0"/>
              </a:spcBef>
            </a:pPr>
            <a:r>
              <a:rPr lang="en-US" sz="1200" b="0" dirty="0">
                <a:effectLst/>
              </a:rPr>
              <a:t>Human Resource Management International Digest. (2019). ERGs (employee resource groups) benefit employee wellbeing. Human Resource Management International Digest, 26(1), 45-46. DOI:10.1108/HRMID-02-2019-0028</a:t>
            </a:r>
          </a:p>
          <a:p>
            <a:pPr>
              <a:spcBef>
                <a:spcPts val="0"/>
              </a:spcBef>
            </a:pPr>
            <a:r>
              <a:rPr lang="en-US" sz="1200" b="0" dirty="0">
                <a:effectLst/>
              </a:rPr>
              <a:t>Jones, S.E. (2020). Negotiating transgender identity at work: a movement to theorize a transgender standpoint epistemology. Management Communication Quarterly. 34(2), 251-278. http://libill.hartford.edu:2109/10.1177/0893318919898170 </a:t>
            </a:r>
          </a:p>
          <a:p>
            <a:pPr>
              <a:spcBef>
                <a:spcPts val="0"/>
              </a:spcBef>
            </a:pPr>
            <a:r>
              <a:rPr lang="en-US" sz="1200" b="0" dirty="0" err="1">
                <a:effectLst/>
              </a:rPr>
              <a:t>Kleintop</a:t>
            </a:r>
            <a:r>
              <a:rPr lang="en-US" sz="1200" b="0" dirty="0">
                <a:effectLst/>
              </a:rPr>
              <a:t>, L.K. (2019). When transgender employees come out: perceived support and cultural change in the transition process. The Journal of Business Diversity. 19(5), 55-67. URL http://libill.hartford.edu:2048/login?url=https://libill.hartford.edu:2324/docview/2358457583?accountid=11308</a:t>
            </a:r>
          </a:p>
          <a:p>
            <a:pPr>
              <a:spcBef>
                <a:spcPts val="0"/>
              </a:spcBef>
            </a:pPr>
            <a:r>
              <a:rPr lang="en-US" sz="1200" b="0" dirty="0">
                <a:effectLst/>
              </a:rPr>
              <a:t>Leu, A. (2020, June 11). Starting an LGBTQ+ Employee Resource Group Within Your Organization. Seminar presented at the Ohio Diversity Council LGBTQ+ Virtual Unity Summit</a:t>
            </a:r>
          </a:p>
          <a:p>
            <a:pPr>
              <a:spcBef>
                <a:spcPts val="0"/>
              </a:spcBef>
            </a:pPr>
            <a:r>
              <a:rPr lang="en-US" sz="1200" b="0" dirty="0" err="1">
                <a:effectLst/>
              </a:rPr>
              <a:t>Liswood</a:t>
            </a:r>
            <a:r>
              <a:rPr lang="en-US" sz="1200" b="0" dirty="0">
                <a:effectLst/>
              </a:rPr>
              <a:t>, L. (2010). The Loudest Duck. Wiley. Hoboken, New Jersey.</a:t>
            </a:r>
          </a:p>
          <a:p>
            <a:pPr>
              <a:spcBef>
                <a:spcPts val="0"/>
              </a:spcBef>
            </a:pPr>
            <a:r>
              <a:rPr lang="en-US" sz="1200" b="0" dirty="0">
                <a:effectLst/>
              </a:rPr>
              <a:t>Martinez, L. R., Sayer, K. B., </a:t>
            </a:r>
            <a:r>
              <a:rPr lang="en-US" sz="1200" b="0" dirty="0" err="1">
                <a:effectLst/>
              </a:rPr>
              <a:t>Thoroughgood</a:t>
            </a:r>
            <a:r>
              <a:rPr lang="en-US" sz="1200" b="0" dirty="0">
                <a:effectLst/>
              </a:rPr>
              <a:t>, C. N., </a:t>
            </a:r>
            <a:r>
              <a:rPr lang="en-US" sz="1200" b="0" dirty="0" err="1">
                <a:effectLst/>
              </a:rPr>
              <a:t>Ruggs</a:t>
            </a:r>
            <a:r>
              <a:rPr lang="en-US" sz="1200" b="0" dirty="0">
                <a:effectLst/>
              </a:rPr>
              <a:t>, E. N., &amp; Smith, N. A. (2017). The importance of being “Me”: The relation between authentic identity expression and transgender employees’ work-related attitudes and experiences. Journal of Applied Psychology, 102(2), 215-226. http://libill.hartford.edu:2109/10.1037/apl0000168 </a:t>
            </a:r>
          </a:p>
          <a:p>
            <a:pPr>
              <a:spcBef>
                <a:spcPts val="0"/>
              </a:spcBef>
            </a:pPr>
            <a:r>
              <a:rPr lang="en-US" sz="1200" b="0" dirty="0" err="1">
                <a:effectLst/>
              </a:rPr>
              <a:t>Miano</a:t>
            </a:r>
            <a:r>
              <a:rPr lang="en-US" sz="1200" b="0" dirty="0">
                <a:effectLst/>
              </a:rPr>
              <a:t>, A. (2017, April 11). </a:t>
            </a:r>
            <a:r>
              <a:rPr lang="en-US" sz="1200" b="0" dirty="0" err="1">
                <a:effectLst/>
              </a:rPr>
              <a:t>FullConTech</a:t>
            </a:r>
            <a:r>
              <a:rPr lang="en-US" sz="1200" b="0" dirty="0">
                <a:effectLst/>
              </a:rPr>
              <a:t> 2016 Play: Creating powerful Employee Resource Groups (ERGs). Washington Technology. https://www.washingtontechnology.org/creating-powerful-employee-resource-groups-ergs/  </a:t>
            </a:r>
          </a:p>
          <a:p>
            <a:pPr>
              <a:spcBef>
                <a:spcPts val="0"/>
              </a:spcBef>
            </a:pPr>
            <a:r>
              <a:rPr lang="en-US" sz="1200" b="0" dirty="0">
                <a:effectLst/>
              </a:rPr>
              <a:t>Pichler, S., </a:t>
            </a:r>
            <a:r>
              <a:rPr lang="en-US" sz="1200" b="0" dirty="0" err="1">
                <a:effectLst/>
              </a:rPr>
              <a:t>Blazovich</a:t>
            </a:r>
            <a:r>
              <a:rPr lang="en-US" sz="1200" b="0" dirty="0">
                <a:effectLst/>
              </a:rPr>
              <a:t>, J. L., Cook, K. A., Huston, J. M., &amp; Strawser, W. R. (2018). Do LGBT-supportive corporate policies enhance firm performance? Human Resource Management, 57(1), 263–278. https://doi.org/10.1002/hrm.21831</a:t>
            </a:r>
          </a:p>
          <a:p>
            <a:pPr>
              <a:spcBef>
                <a:spcPts val="0"/>
              </a:spcBef>
            </a:pPr>
            <a:r>
              <a:rPr lang="en-US" sz="1200" b="0" dirty="0">
                <a:effectLst/>
              </a:rPr>
              <a:t>Pichler, S. &amp; Holmes, O. (2017). An investigation of fit perceptions and promotability in sexual minority candidates. Equality, Diversity and Inclusion: An International Journal. 36(7), 628-646. DOI:10.1108/EDI-02-2017-0037</a:t>
            </a:r>
          </a:p>
          <a:p>
            <a:pPr>
              <a:spcBef>
                <a:spcPts val="0"/>
              </a:spcBef>
            </a:pPr>
            <a:r>
              <a:rPr lang="en-US" sz="1200" b="0" dirty="0">
                <a:effectLst/>
              </a:rPr>
              <a:t>Pichler, S., </a:t>
            </a:r>
            <a:r>
              <a:rPr lang="en-US" sz="1200" b="0" dirty="0" err="1">
                <a:effectLst/>
              </a:rPr>
              <a:t>Ruggs</a:t>
            </a:r>
            <a:r>
              <a:rPr lang="en-US" sz="1200" b="0" dirty="0">
                <a:effectLst/>
              </a:rPr>
              <a:t>, E., &amp; </a:t>
            </a:r>
            <a:r>
              <a:rPr lang="en-US" sz="1200" b="0" dirty="0" err="1">
                <a:effectLst/>
              </a:rPr>
              <a:t>Trau</a:t>
            </a:r>
            <a:r>
              <a:rPr lang="en-US" sz="1200" b="0" dirty="0">
                <a:effectLst/>
              </a:rPr>
              <a:t>, R. (2017). Worker outcomes of LGBT-supportive policies: a cross-level model. Equality, Diversity and Inclusion: An International Journal. 36(1), 17-32. DOI:10.1108/EDI-07-2016-0058</a:t>
            </a:r>
          </a:p>
          <a:p>
            <a:pPr>
              <a:spcBef>
                <a:spcPts val="0"/>
              </a:spcBef>
            </a:pPr>
            <a:r>
              <a:rPr lang="en-US" sz="1200" b="0" dirty="0" err="1">
                <a:effectLst/>
              </a:rPr>
              <a:t>Prosci</a:t>
            </a:r>
            <a:r>
              <a:rPr lang="en-US" sz="1200" b="0" dirty="0">
                <a:effectLst/>
              </a:rPr>
              <a:t>. (2020). Executive Sponsor's Importance and Role. </a:t>
            </a:r>
            <a:r>
              <a:rPr lang="en-US" sz="1200" b="0" dirty="0" err="1">
                <a:effectLst/>
              </a:rPr>
              <a:t>Prosci</a:t>
            </a:r>
            <a:r>
              <a:rPr lang="en-US" sz="1200" b="0" dirty="0">
                <a:effectLst/>
              </a:rPr>
              <a:t>, Inc. https://www.prosci.com/resources/articles/importance-and-role-of-executive-sponsor</a:t>
            </a:r>
          </a:p>
          <a:p>
            <a:pPr>
              <a:spcBef>
                <a:spcPts val="0"/>
              </a:spcBef>
            </a:pPr>
            <a:r>
              <a:rPr lang="en-US" sz="1200" b="0" dirty="0">
                <a:effectLst/>
              </a:rPr>
              <a:t>Rumens, N. (2011). Minority support: Friendship and the development of gay and lesbian managerial careers and identities. Equality, Diversity and Inclusion: An International Journal. 30(6), 444-462. http://libill.hartford.edu:2109/10.1108/02610151111157684</a:t>
            </a:r>
          </a:p>
          <a:p>
            <a:pPr>
              <a:spcBef>
                <a:spcPts val="0"/>
              </a:spcBef>
            </a:pPr>
            <a:r>
              <a:rPr lang="en-US" sz="1200" b="0" dirty="0">
                <a:effectLst/>
              </a:rPr>
              <a:t>Saxe, R. (2020, June 15). What Today's Supreme Court Ruling Means for the LGBTQ Community. ACLU. https://www.aclu.org/news/lgbt-rights/what-todays-supreme-court-ruling-means-for-the-lgbtq-community/ </a:t>
            </a:r>
          </a:p>
          <a:p>
            <a:pPr>
              <a:spcBef>
                <a:spcPts val="0"/>
              </a:spcBef>
            </a:pPr>
            <a:r>
              <a:rPr lang="en-US" sz="1200" b="0" dirty="0" err="1">
                <a:effectLst/>
              </a:rPr>
              <a:t>Tobia</a:t>
            </a:r>
            <a:r>
              <a:rPr lang="en-US" sz="1200" b="0" dirty="0">
                <a:effectLst/>
              </a:rPr>
              <a:t>, J. (2016, May 12). Everything You Ever Wanted to Know About Gender-Neutral Pronouns. Time. https://time.com/4327915/gender-neutral-pronouns/</a:t>
            </a:r>
          </a:p>
          <a:p>
            <a:pPr>
              <a:spcBef>
                <a:spcPts val="0"/>
              </a:spcBef>
            </a:pPr>
            <a:r>
              <a:rPr lang="en-US" sz="1200" b="0" dirty="0" err="1">
                <a:effectLst/>
              </a:rPr>
              <a:t>Trau</a:t>
            </a:r>
            <a:r>
              <a:rPr lang="en-US" sz="1200" b="0" dirty="0">
                <a:effectLst/>
              </a:rPr>
              <a:t>, R. N. (2014) The Impact of Discriminatory Climate Perceptions on the Composition of Intraorganizational Developmental Networks, Psychosocial Support, and Job and Career Attitudes of Employees with an Invisible Stigma. Human Resource Management. 54(2), 345-376. https://doi.org/10.1002/hrm.21630</a:t>
            </a:r>
          </a:p>
          <a:p>
            <a:pPr>
              <a:spcBef>
                <a:spcPts val="0"/>
              </a:spcBef>
            </a:pPr>
            <a:r>
              <a:rPr lang="en-US" sz="1200" b="0" dirty="0" err="1">
                <a:effectLst/>
              </a:rPr>
              <a:t>Vagianos</a:t>
            </a:r>
            <a:r>
              <a:rPr lang="en-US" sz="1200" b="0" dirty="0">
                <a:effectLst/>
              </a:rPr>
              <a:t>, A. (2015, June 2). Ruth Bader Ginsburg Tells Young Women: ‘Fight for the Things You Care About’. Huffington Post. https://www.huffpost.com/entry/ruth-bader-ginsburg-fight-for-the-things-you-care-about_n_7492630 </a:t>
            </a:r>
          </a:p>
          <a:p>
            <a:pPr>
              <a:spcBef>
                <a:spcPts val="0"/>
              </a:spcBef>
            </a:pPr>
            <a:r>
              <a:rPr lang="en-US" sz="1200" b="0" dirty="0">
                <a:effectLst/>
              </a:rPr>
              <a:t>Webster, J.R., Adams, G. A., </a:t>
            </a:r>
            <a:r>
              <a:rPr lang="en-US" sz="1200" b="0" dirty="0" err="1">
                <a:effectLst/>
              </a:rPr>
              <a:t>Maranto</a:t>
            </a:r>
            <a:r>
              <a:rPr lang="en-US" sz="1200" b="0" dirty="0">
                <a:effectLst/>
              </a:rPr>
              <a:t>, C. L., Sawyer, K., &amp; </a:t>
            </a:r>
            <a:r>
              <a:rPr lang="en-US" sz="1200" b="0" dirty="0" err="1">
                <a:effectLst/>
              </a:rPr>
              <a:t>Thoroughood</a:t>
            </a:r>
            <a:r>
              <a:rPr lang="en-US" sz="1200" b="0" dirty="0">
                <a:effectLst/>
              </a:rPr>
              <a:t>, C. (2018). Workplace contextual supports for LGBT employees: A review, meta‐analysis, and agenda for future research. Human Resource Management. 57(1), 193-210. DOI:10.1002/hrm.21873</a:t>
            </a:r>
          </a:p>
          <a:p>
            <a:pPr>
              <a:spcBef>
                <a:spcPts val="0"/>
              </a:spcBef>
            </a:pPr>
            <a:r>
              <a:rPr lang="en-US" sz="1200" b="0" dirty="0">
                <a:effectLst/>
              </a:rPr>
              <a:t>Welbourne, T. M. &amp; McLaughlin, L. L. (2013). Making the business case for employee resource groups. Employment Relations Today, 40(3), 1816-1834. DOI:10.1108/PR-01-2016-0004</a:t>
            </a:r>
          </a:p>
          <a:p>
            <a:pPr>
              <a:spcBef>
                <a:spcPts val="0"/>
              </a:spcBef>
            </a:pPr>
            <a:r>
              <a:rPr lang="en-US" sz="1200" b="0" dirty="0">
                <a:effectLst/>
              </a:rPr>
              <a:t>Welbourne, T. M., Rolf, S., &amp; </a:t>
            </a:r>
            <a:r>
              <a:rPr lang="en-US" sz="1200" b="0" dirty="0" err="1">
                <a:effectLst/>
              </a:rPr>
              <a:t>Schlacter</a:t>
            </a:r>
            <a:r>
              <a:rPr lang="en-US" sz="1200" b="0" dirty="0">
                <a:effectLst/>
              </a:rPr>
              <a:t>, S. (2017). The case for employee resource groups: An identity theory-based research agenda. Personnel Review, 46(8), 35-44. DOI: http://libill.hartford.edu:2109/10.1002/ert.21409 </a:t>
            </a: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21</a:t>
            </a:fld>
            <a:endParaRPr lang="en-US" altLang="en-US" dirty="0"/>
          </a:p>
        </p:txBody>
      </p:sp>
    </p:spTree>
    <p:extLst>
      <p:ext uri="{BB962C8B-B14F-4D97-AF65-F5344CB8AC3E}">
        <p14:creationId xmlns:p14="http://schemas.microsoft.com/office/powerpoint/2010/main" val="3550317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a:t>
            </a:fld>
            <a:endParaRPr lang="en-US" altLang="en-US" dirty="0"/>
          </a:p>
        </p:txBody>
      </p:sp>
    </p:spTree>
    <p:extLst>
      <p:ext uri="{BB962C8B-B14F-4D97-AF65-F5344CB8AC3E}">
        <p14:creationId xmlns:p14="http://schemas.microsoft.com/office/powerpoint/2010/main" val="2730424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Ali and Meredith</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4</a:t>
            </a:fld>
            <a:endParaRPr lang="en-US" altLang="en-US" dirty="0"/>
          </a:p>
        </p:txBody>
      </p:sp>
    </p:spTree>
    <p:extLst>
      <p:ext uri="{BB962C8B-B14F-4D97-AF65-F5344CB8AC3E}">
        <p14:creationId xmlns:p14="http://schemas.microsoft.com/office/powerpoint/2010/main" val="3698968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Meredith</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5</a:t>
            </a:fld>
            <a:endParaRPr lang="en-US" altLang="en-US" dirty="0"/>
          </a:p>
        </p:txBody>
      </p:sp>
    </p:spTree>
    <p:extLst>
      <p:ext uri="{BB962C8B-B14F-4D97-AF65-F5344CB8AC3E}">
        <p14:creationId xmlns:p14="http://schemas.microsoft.com/office/powerpoint/2010/main" val="1632278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Ali</a:t>
            </a:r>
          </a:p>
          <a:p>
            <a:r>
              <a:rPr lang="en-US" dirty="0"/>
              <a:t>Mention LGBTQIA+ vs LGBTQ+</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6</a:t>
            </a:fld>
            <a:endParaRPr lang="en-US" altLang="en-US" dirty="0"/>
          </a:p>
        </p:txBody>
      </p:sp>
    </p:spTree>
    <p:extLst>
      <p:ext uri="{BB962C8B-B14F-4D97-AF65-F5344CB8AC3E}">
        <p14:creationId xmlns:p14="http://schemas.microsoft.com/office/powerpoint/2010/main" val="1417115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Meredith</a:t>
            </a:r>
          </a:p>
          <a:p>
            <a:endParaRPr lang="en-US" dirty="0"/>
          </a:p>
          <a:p>
            <a:r>
              <a:rPr lang="en-US" dirty="0"/>
              <a:t>How many of you have or had a photo of your family at your desk in the office? </a:t>
            </a:r>
          </a:p>
          <a:p>
            <a:endParaRPr lang="en-US" dirty="0"/>
          </a:p>
          <a:p>
            <a:r>
              <a:rPr lang="en-US" dirty="0"/>
              <a:t>Take a moment, and remember why you chose that photo, and what it means to you.</a:t>
            </a:r>
          </a:p>
          <a:p>
            <a:endParaRPr lang="en-US" dirty="0"/>
          </a:p>
          <a:p>
            <a:r>
              <a:rPr lang="en-US" dirty="0"/>
              <a:t>Imagine, for a moment, that you were in a non-heterosexual relationship. Would you feel comfortable showing a photo of you and your spouse at work? </a:t>
            </a:r>
          </a:p>
          <a:p>
            <a:endParaRPr lang="en-US" dirty="0"/>
          </a:p>
          <a:p>
            <a:r>
              <a:rPr lang="en-US" noProof="0" dirty="0"/>
              <a:t>Research</a:t>
            </a:r>
            <a:r>
              <a:rPr lang="en-US" dirty="0"/>
              <a:t> shows that many LGBTQIA+ employees find it “easier” to not mention the name of their same sex partner in order to not out themselves at work. Imagine, for a moment, that you could never mention the name of your spouse or significant other due to fear of discrimination. This “invisible stigma” can lead to individuals feeling unsafe to share parts of themselves, as they are continually assessing if it is safe to reveal their sexuality.</a:t>
            </a:r>
          </a:p>
          <a:p>
            <a:endParaRPr lang="en-US" dirty="0"/>
          </a:p>
          <a:p>
            <a:r>
              <a:rPr lang="en-US" dirty="0"/>
              <a:t>This is why this meeting and meetings like this, Affinity or Employee Resource Groups, are so important. Simply having discussions about LGBTQIA+ equality in the workplace shows support to those in the community.</a:t>
            </a: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7</a:t>
            </a:fld>
            <a:endParaRPr lang="en-US" altLang="en-US" dirty="0"/>
          </a:p>
        </p:txBody>
      </p:sp>
    </p:spTree>
    <p:extLst>
      <p:ext uri="{BB962C8B-B14F-4D97-AF65-F5344CB8AC3E}">
        <p14:creationId xmlns:p14="http://schemas.microsoft.com/office/powerpoint/2010/main" val="47636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Ali</a:t>
            </a:r>
          </a:p>
          <a:p>
            <a:endParaRPr lang="en-US" dirty="0"/>
          </a:p>
          <a:p>
            <a:r>
              <a:rPr lang="en-US" dirty="0"/>
              <a:t>Define masking and what that is</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8</a:t>
            </a:fld>
            <a:endParaRPr lang="en-US" altLang="en-US" dirty="0"/>
          </a:p>
        </p:txBody>
      </p:sp>
    </p:spTree>
    <p:extLst>
      <p:ext uri="{BB962C8B-B14F-4D97-AF65-F5344CB8AC3E}">
        <p14:creationId xmlns:p14="http://schemas.microsoft.com/office/powerpoint/2010/main" val="1383417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Meredith</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9</a:t>
            </a:fld>
            <a:endParaRPr lang="en-US" altLang="en-US" dirty="0"/>
          </a:p>
        </p:txBody>
      </p:sp>
    </p:spTree>
    <p:extLst>
      <p:ext uri="{BB962C8B-B14F-4D97-AF65-F5344CB8AC3E}">
        <p14:creationId xmlns:p14="http://schemas.microsoft.com/office/powerpoint/2010/main" val="1188934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Speaker: Ali</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Understanding the different classifications around sex, gender, sexual orientation is useful before embarking on discussion on pronouns in the workplace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 are more than 2 genders!</a:t>
            </a: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10</a:t>
            </a:fld>
            <a:endParaRPr lang="en-US" altLang="en-US" dirty="0"/>
          </a:p>
        </p:txBody>
      </p:sp>
    </p:spTree>
    <p:extLst>
      <p:ext uri="{BB962C8B-B14F-4D97-AF65-F5344CB8AC3E}">
        <p14:creationId xmlns:p14="http://schemas.microsoft.com/office/powerpoint/2010/main" val="42403411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7964CB-E75A-4A03-88D3-6A48EF650A09}"/>
              </a:ext>
            </a:extLst>
          </p:cNvPr>
          <p:cNvSpPr>
            <a:spLocks noGrp="1"/>
          </p:cNvSpPr>
          <p:nvPr>
            <p:ph type="title" hasCustomPrompt="1"/>
          </p:nvPr>
        </p:nvSpPr>
        <p:spPr>
          <a:xfrm>
            <a:off x="5442012" y="2766219"/>
            <a:ext cx="6220101" cy="1325563"/>
          </a:xfrm>
          <a:prstGeom prst="rect">
            <a:avLst/>
          </a:prstGeom>
        </p:spPr>
        <p:txBody>
          <a:bodyPr/>
          <a:lstStyle>
            <a:lvl1pPr>
              <a:defRPr b="1"/>
            </a:lvl1pPr>
          </a:lstStyle>
          <a:p>
            <a:r>
              <a:rPr lang="en-US" dirty="0"/>
              <a:t>Insert title here</a:t>
            </a:r>
          </a:p>
        </p:txBody>
      </p:sp>
      <p:pic>
        <p:nvPicPr>
          <p:cNvPr id="6" name="Picture Placeholder 9" descr="Bright, colorful geometric pattern ">
            <a:extLst>
              <a:ext uri="{FF2B5EF4-FFF2-40B4-BE49-F238E27FC236}">
                <a16:creationId xmlns:a16="http://schemas.microsoft.com/office/drawing/2014/main" id="{47BA4775-9232-44C1-8851-04B6753110FE}"/>
              </a:ext>
            </a:extLst>
          </p:cNvPr>
          <p:cNvPicPr>
            <a:picLocks noChangeAspect="1"/>
          </p:cNvPicPr>
          <p:nvPr userDrawn="1"/>
        </p:nvPicPr>
        <p:blipFill rotWithShape="1">
          <a:blip r:embed="rId2"/>
          <a:srcRect l="24" r="24"/>
          <a:stretch/>
        </p:blipFill>
        <p:spPr>
          <a:xfrm>
            <a:off x="-9236" y="0"/>
            <a:ext cx="4749282" cy="6858000"/>
          </a:xfrm>
          <a:prstGeom prst="rect">
            <a:avLst/>
          </a:prstGeom>
        </p:spPr>
      </p:pic>
    </p:spTree>
    <p:extLst>
      <p:ext uri="{BB962C8B-B14F-4D97-AF65-F5344CB8AC3E}">
        <p14:creationId xmlns:p14="http://schemas.microsoft.com/office/powerpoint/2010/main" val="1440679267"/>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 Pattern Content Orange 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68F4E-0433-49FD-9D92-3B60E9B0AEE6}"/>
              </a:ext>
            </a:extLst>
          </p:cNvPr>
          <p:cNvSpPr>
            <a:spLocks noGrp="1"/>
          </p:cNvSpPr>
          <p:nvPr>
            <p:ph type="title" hasCustomPrompt="1"/>
          </p:nvPr>
        </p:nvSpPr>
        <p:spPr>
          <a:xfrm>
            <a:off x="5199742" y="715961"/>
            <a:ext cx="6477000" cy="1189037"/>
          </a:xfrm>
          <a:prstGeom prst="rect">
            <a:avLst/>
          </a:prstGeom>
        </p:spPr>
        <p:txBody>
          <a:bodyPr anchor="t">
            <a:normAutofit/>
          </a:bodyPr>
          <a:lstStyle>
            <a:lvl1pPr>
              <a:spcBef>
                <a:spcPts val="1000"/>
              </a:spcBef>
              <a:defRPr sz="4000" b="1" spc="-50" baseline="0">
                <a:solidFill>
                  <a:schemeClr val="bg2"/>
                </a:solidFill>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5199743" y="1905000"/>
            <a:ext cx="6477000" cy="3276600"/>
          </a:xfrm>
          <a:prstGeom prst="rect">
            <a:avLst/>
          </a:prstGeom>
        </p:spPr>
        <p:txBody>
          <a:bodyPr/>
          <a:lstStyle>
            <a:lvl1pPr marL="0" indent="0">
              <a:lnSpc>
                <a:spcPct val="100000"/>
              </a:lnSpc>
              <a:buNone/>
              <a:defRPr sz="1800" b="1">
                <a:solidFill>
                  <a:schemeClr val="bg1"/>
                </a:solidFill>
              </a:defRPr>
            </a:lvl1pPr>
            <a:lvl2pPr marL="228600" indent="-228600">
              <a:lnSpc>
                <a:spcPct val="100000"/>
              </a:lnSpc>
              <a:spcBef>
                <a:spcPts val="1000"/>
              </a:spcBef>
              <a:defRPr sz="1800">
                <a:solidFill>
                  <a:schemeClr val="bg1"/>
                </a:solidFill>
              </a:defRPr>
            </a:lvl2pPr>
          </a:lstStyle>
          <a:p>
            <a:pPr lvl="0"/>
            <a:r>
              <a:rPr lang="en-US" dirty="0"/>
              <a:t>Insert subtitle here</a:t>
            </a:r>
          </a:p>
          <a:p>
            <a:pPr lvl="1"/>
            <a:r>
              <a:rPr lang="en-US" dirty="0"/>
              <a:t>Insert content here</a:t>
            </a:r>
          </a:p>
        </p:txBody>
      </p:sp>
      <p:pic>
        <p:nvPicPr>
          <p:cNvPr id="5" name="Picture Placeholder 13" descr="Bright, colorful geometric pattern ">
            <a:extLst>
              <a:ext uri="{FF2B5EF4-FFF2-40B4-BE49-F238E27FC236}">
                <a16:creationId xmlns:a16="http://schemas.microsoft.com/office/drawing/2014/main" id="{0E92939E-CAD0-4B0D-A39F-10B9B25E144D}"/>
              </a:ext>
            </a:extLst>
          </p:cNvPr>
          <p:cNvPicPr>
            <a:picLocks noChangeAspect="1"/>
          </p:cNvPicPr>
          <p:nvPr userDrawn="1"/>
        </p:nvPicPr>
        <p:blipFill rotWithShape="1">
          <a:blip r:embed="rId2"/>
          <a:srcRect l="34" r="34"/>
          <a:stretch/>
        </p:blipFill>
        <p:spPr>
          <a:xfrm>
            <a:off x="0" y="0"/>
            <a:ext cx="4767943" cy="6858000"/>
          </a:xfrm>
          <a:prstGeom prst="rect">
            <a:avLst/>
          </a:prstGeom>
        </p:spPr>
      </p:pic>
    </p:spTree>
    <p:extLst>
      <p:ext uri="{BB962C8B-B14F-4D97-AF65-F5344CB8AC3E}">
        <p14:creationId xmlns:p14="http://schemas.microsoft.com/office/powerpoint/2010/main" val="84037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ight Patter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762000" y="715961"/>
            <a:ext cx="6477000" cy="1189038"/>
          </a:xfrm>
          <a:prstGeom prst="rect">
            <a:avLst/>
          </a:prstGeom>
        </p:spPr>
        <p:txBody>
          <a:bodyPr anchor="t">
            <a:noAutofit/>
          </a:bodyPr>
          <a:lstStyle>
            <a:lvl1pPr>
              <a:spcBef>
                <a:spcPts val="1000"/>
              </a:spcBef>
              <a:defRPr sz="4000" b="1">
                <a:solidFill>
                  <a:schemeClr val="bg2"/>
                </a:solidFill>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762000" y="1905000"/>
            <a:ext cx="6477000" cy="3276600"/>
          </a:xfrm>
          <a:prstGeom prst="rect">
            <a:avLst/>
          </a:prstGeom>
        </p:spPr>
        <p:txBody>
          <a:bodyPr/>
          <a:lstStyle>
            <a:lvl1pPr marL="0" indent="0">
              <a:lnSpc>
                <a:spcPct val="100000"/>
              </a:lnSpc>
              <a:buNone/>
              <a:defRPr sz="1800" b="1">
                <a:solidFill>
                  <a:schemeClr val="bg1"/>
                </a:solidFill>
              </a:defRPr>
            </a:lvl1pPr>
            <a:lvl2pPr marL="228600">
              <a:lnSpc>
                <a:spcPct val="100000"/>
              </a:lnSpc>
              <a:spcBef>
                <a:spcPts val="1000"/>
              </a:spcBef>
              <a:defRPr sz="1800">
                <a:solidFill>
                  <a:schemeClr val="bg1"/>
                </a:solidFill>
              </a:defRPr>
            </a:lvl2pPr>
          </a:lstStyle>
          <a:p>
            <a:pPr lvl="0"/>
            <a:r>
              <a:rPr lang="en-US" dirty="0"/>
              <a:t>Insert subtitle here</a:t>
            </a:r>
          </a:p>
          <a:p>
            <a:pPr lvl="1"/>
            <a:r>
              <a:rPr lang="en-US" dirty="0"/>
              <a:t>Insert content here</a:t>
            </a:r>
          </a:p>
        </p:txBody>
      </p:sp>
      <p:pic>
        <p:nvPicPr>
          <p:cNvPr id="6" name="Picture Placeholder 15" descr="Bright, colorful geometric pattern ">
            <a:extLst>
              <a:ext uri="{FF2B5EF4-FFF2-40B4-BE49-F238E27FC236}">
                <a16:creationId xmlns:a16="http://schemas.microsoft.com/office/drawing/2014/main" id="{D7C393D9-3916-4D61-9B6A-E1B16C079A2A}"/>
              </a:ext>
            </a:extLst>
          </p:cNvPr>
          <p:cNvPicPr>
            <a:picLocks noChangeAspect="1"/>
          </p:cNvPicPr>
          <p:nvPr userDrawn="1"/>
        </p:nvPicPr>
        <p:blipFill rotWithShape="1">
          <a:blip r:embed="rId2"/>
          <a:srcRect l="3" r="3"/>
          <a:stretch/>
        </p:blipFill>
        <p:spPr>
          <a:xfrm>
            <a:off x="7427913" y="0"/>
            <a:ext cx="4764087" cy="6858000"/>
          </a:xfrm>
          <a:prstGeom prst="rect">
            <a:avLst/>
          </a:prstGeom>
        </p:spPr>
      </p:pic>
    </p:spTree>
    <p:extLst>
      <p:ext uri="{BB962C8B-B14F-4D97-AF65-F5344CB8AC3E}">
        <p14:creationId xmlns:p14="http://schemas.microsoft.com/office/powerpoint/2010/main" val="17207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bg>
      <p:bgPr>
        <a:solidFill>
          <a:schemeClr val="accent5"/>
        </a:solidFill>
        <a:effectLst/>
      </p:bgPr>
    </p:bg>
    <p:spTree>
      <p:nvGrpSpPr>
        <p:cNvPr id="1" name=""/>
        <p:cNvGrpSpPr/>
        <p:nvPr/>
      </p:nvGrpSpPr>
      <p:grpSpPr>
        <a:xfrm>
          <a:off x="0" y="0"/>
          <a:ext cx="0" cy="0"/>
          <a:chOff x="0" y="0"/>
          <a:chExt cx="0" cy="0"/>
        </a:xfrm>
      </p:grpSpPr>
      <p:pic>
        <p:nvPicPr>
          <p:cNvPr id="8" name="Picture Placeholder 9" descr="Bright, colorful geometric pattern ">
            <a:extLst>
              <a:ext uri="{FF2B5EF4-FFF2-40B4-BE49-F238E27FC236}">
                <a16:creationId xmlns:a16="http://schemas.microsoft.com/office/drawing/2014/main" id="{69F80BBC-9ED9-4167-818A-EB3FAEE372FA}"/>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prstGeom prst="rect">
            <a:avLst/>
          </a:prstGeo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Insert title here</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lnSpc>
                <a:spcPct val="100000"/>
              </a:lnSpc>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324088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13624-9AD4-4B61-B3D1-7B21213507C0}"/>
              </a:ext>
            </a:extLst>
          </p:cNvPr>
          <p:cNvSpPr>
            <a:spLocks noGrp="1"/>
          </p:cNvSpPr>
          <p:nvPr>
            <p:ph type="title" hasCustomPrompt="1"/>
          </p:nvPr>
        </p:nvSpPr>
        <p:spPr>
          <a:xfrm>
            <a:off x="762000" y="715964"/>
            <a:ext cx="10591800" cy="646332"/>
          </a:xfrm>
          <a:prstGeom prst="rect">
            <a:avLst/>
          </a:prstGeom>
        </p:spPr>
        <p:txBody>
          <a:bodyPr>
            <a:noAutofit/>
          </a:bodyPr>
          <a:lstStyle>
            <a:lvl1pPr>
              <a:spcBef>
                <a:spcPts val="1000"/>
              </a:spcBef>
              <a:defRPr sz="4000" b="1">
                <a:solidFill>
                  <a:schemeClr val="accent5"/>
                </a:solidFill>
              </a:defRPr>
            </a:lvl1pPr>
          </a:lstStyle>
          <a:p>
            <a:r>
              <a:rPr lang="en-US" dirty="0"/>
              <a:t>Insert title here</a:t>
            </a:r>
          </a:p>
        </p:txBody>
      </p:sp>
      <p:sp>
        <p:nvSpPr>
          <p:cNvPr id="10" name="Text Placeholder 15">
            <a:extLst>
              <a:ext uri="{FF2B5EF4-FFF2-40B4-BE49-F238E27FC236}">
                <a16:creationId xmlns:a16="http://schemas.microsoft.com/office/drawing/2014/main" id="{780F473D-F2DF-4163-AB6E-F7327F60EC4A}"/>
              </a:ext>
            </a:extLst>
          </p:cNvPr>
          <p:cNvSpPr>
            <a:spLocks noGrp="1"/>
          </p:cNvSpPr>
          <p:nvPr>
            <p:ph type="body" sz="quarter" idx="11" hasCustomPrompt="1"/>
          </p:nvPr>
        </p:nvSpPr>
        <p:spPr>
          <a:xfrm>
            <a:off x="762000" y="1432562"/>
            <a:ext cx="10667999" cy="1158237"/>
          </a:xfrm>
          <a:prstGeom prst="rect">
            <a:avLst/>
          </a:prstGeom>
        </p:spPr>
        <p:txBody>
          <a:bodyPr/>
          <a:lstStyle>
            <a:lvl1pPr marL="0" indent="0">
              <a:lnSpc>
                <a:spcPct val="100000"/>
              </a:lnSpc>
              <a:buNone/>
              <a:defRPr sz="1800" b="0">
                <a:solidFill>
                  <a:schemeClr val="bg1"/>
                </a:solidFill>
              </a:defRPr>
            </a:lvl1pPr>
            <a:lvl2pPr marL="228600">
              <a:lnSpc>
                <a:spcPct val="100000"/>
              </a:lnSpc>
              <a:spcBef>
                <a:spcPts val="1000"/>
              </a:spcBef>
              <a:defRPr sz="1800" b="0">
                <a:solidFill>
                  <a:schemeClr val="bg1"/>
                </a:solidFill>
              </a:defRPr>
            </a:lvl2pPr>
          </a:lstStyle>
          <a:p>
            <a:pPr lvl="0"/>
            <a:r>
              <a:rPr lang="en-US" dirty="0"/>
              <a:t>Insert subtitle here</a:t>
            </a:r>
          </a:p>
          <a:p>
            <a:pPr lvl="1"/>
            <a:r>
              <a:rPr lang="en-US" dirty="0"/>
              <a:t>Insert content here</a:t>
            </a:r>
          </a:p>
        </p:txBody>
      </p:sp>
      <p:sp>
        <p:nvSpPr>
          <p:cNvPr id="11" name="Table Placeholder 10">
            <a:extLst>
              <a:ext uri="{FF2B5EF4-FFF2-40B4-BE49-F238E27FC236}">
                <a16:creationId xmlns:a16="http://schemas.microsoft.com/office/drawing/2014/main" id="{7DC18506-6205-438F-AA5C-D337F9975FC3}"/>
              </a:ext>
            </a:extLst>
          </p:cNvPr>
          <p:cNvSpPr>
            <a:spLocks noGrp="1"/>
          </p:cNvSpPr>
          <p:nvPr>
            <p:ph type="tbl" sz="quarter" idx="12" hasCustomPrompt="1"/>
          </p:nvPr>
        </p:nvSpPr>
        <p:spPr>
          <a:xfrm>
            <a:off x="757381" y="2591662"/>
            <a:ext cx="10667999" cy="2833776"/>
          </a:xfrm>
          <a:prstGeom prst="rect">
            <a:avLst/>
          </a:prstGeom>
        </p:spPr>
        <p:txBody>
          <a:bodyPr/>
          <a:lstStyle>
            <a:lvl1pPr marL="0" indent="0">
              <a:buNone/>
              <a:defRPr sz="1800" b="0"/>
            </a:lvl1pPr>
          </a:lstStyle>
          <a:p>
            <a:r>
              <a:rPr lang="en-US" dirty="0"/>
              <a:t>Insert content here</a:t>
            </a:r>
          </a:p>
        </p:txBody>
      </p:sp>
      <p:pic>
        <p:nvPicPr>
          <p:cNvPr id="7" name="Picture Placeholder 20" descr="Bright, colorful geometric pattern ">
            <a:extLst>
              <a:ext uri="{FF2B5EF4-FFF2-40B4-BE49-F238E27FC236}">
                <a16:creationId xmlns:a16="http://schemas.microsoft.com/office/drawing/2014/main" id="{EB4660F5-5357-48E0-B5C6-3DECB6CB859E}"/>
              </a:ext>
            </a:extLst>
          </p:cNvPr>
          <p:cNvPicPr>
            <a:picLocks noChangeAspect="1"/>
          </p:cNvPicPr>
          <p:nvPr userDrawn="1"/>
        </p:nvPicPr>
        <p:blipFill rotWithShape="1">
          <a:blip r:embed="rId2"/>
          <a:srcRect t="193" b="193"/>
          <a:stretch/>
        </p:blipFill>
        <p:spPr>
          <a:xfrm>
            <a:off x="0" y="5990252"/>
            <a:ext cx="12192000" cy="867748"/>
          </a:xfrm>
          <a:prstGeom prst="rect">
            <a:avLst/>
          </a:prstGeom>
        </p:spPr>
      </p:pic>
    </p:spTree>
    <p:extLst>
      <p:ext uri="{BB962C8B-B14F-4D97-AF65-F5344CB8AC3E}">
        <p14:creationId xmlns:p14="http://schemas.microsoft.com/office/powerpoint/2010/main" val="1422917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Pattern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68F4E-0433-49FD-9D92-3B60E9B0AEE6}"/>
              </a:ext>
            </a:extLst>
          </p:cNvPr>
          <p:cNvSpPr>
            <a:spLocks noGrp="1"/>
          </p:cNvSpPr>
          <p:nvPr>
            <p:ph type="title" hasCustomPrompt="1"/>
          </p:nvPr>
        </p:nvSpPr>
        <p:spPr>
          <a:xfrm>
            <a:off x="5199742" y="715961"/>
            <a:ext cx="6477000" cy="1189037"/>
          </a:xfrm>
          <a:prstGeom prst="rect">
            <a:avLst/>
          </a:prstGeom>
        </p:spPr>
        <p:txBody>
          <a:bodyPr anchor="t">
            <a:normAutofit/>
          </a:bodyPr>
          <a:lstStyle>
            <a:lvl1pPr>
              <a:spcBef>
                <a:spcPts val="1000"/>
              </a:spcBef>
              <a:defRPr sz="4000" b="1" spc="-50" baseline="0">
                <a:solidFill>
                  <a:schemeClr val="accent1"/>
                </a:solidFill>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5199743" y="1905000"/>
            <a:ext cx="6477000" cy="3276600"/>
          </a:xfrm>
          <a:prstGeom prst="rect">
            <a:avLst/>
          </a:prstGeom>
        </p:spPr>
        <p:txBody>
          <a:bodyPr/>
          <a:lstStyle>
            <a:lvl1pPr marL="0" indent="0">
              <a:lnSpc>
                <a:spcPct val="100000"/>
              </a:lnSpc>
              <a:buNone/>
              <a:defRPr sz="1800" b="1">
                <a:solidFill>
                  <a:schemeClr val="bg1"/>
                </a:solidFill>
              </a:defRPr>
            </a:lvl1pPr>
            <a:lvl2pPr marL="228600" indent="-228600">
              <a:lnSpc>
                <a:spcPct val="100000"/>
              </a:lnSpc>
              <a:spcBef>
                <a:spcPts val="1000"/>
              </a:spcBef>
              <a:defRPr sz="1800">
                <a:solidFill>
                  <a:schemeClr val="bg1"/>
                </a:solidFill>
              </a:defRPr>
            </a:lvl2pPr>
          </a:lstStyle>
          <a:p>
            <a:pPr lvl="0"/>
            <a:r>
              <a:rPr lang="en-US" dirty="0"/>
              <a:t>Insert subtitle here</a:t>
            </a:r>
          </a:p>
          <a:p>
            <a:pPr lvl="1"/>
            <a:r>
              <a:rPr lang="en-US" dirty="0"/>
              <a:t>Insert content here</a:t>
            </a:r>
          </a:p>
        </p:txBody>
      </p:sp>
      <p:pic>
        <p:nvPicPr>
          <p:cNvPr id="6" name="Picture Placeholder 13" descr="Bright, colorful geometric pattern ">
            <a:extLst>
              <a:ext uri="{FF2B5EF4-FFF2-40B4-BE49-F238E27FC236}">
                <a16:creationId xmlns:a16="http://schemas.microsoft.com/office/drawing/2014/main" id="{2DB741D5-0593-4748-A4D3-EF1E436A1111}"/>
              </a:ext>
            </a:extLst>
          </p:cNvPr>
          <p:cNvPicPr>
            <a:picLocks noChangeAspect="1"/>
          </p:cNvPicPr>
          <p:nvPr userDrawn="1"/>
        </p:nvPicPr>
        <p:blipFill rotWithShape="1">
          <a:blip r:embed="rId2"/>
          <a:srcRect l="34" r="34"/>
          <a:stretch/>
        </p:blipFill>
        <p:spPr>
          <a:xfrm>
            <a:off x="0" y="0"/>
            <a:ext cx="4767943" cy="6858000"/>
          </a:xfrm>
          <a:prstGeom prst="rect">
            <a:avLst/>
          </a:prstGeom>
        </p:spPr>
      </p:pic>
    </p:spTree>
    <p:extLst>
      <p:ext uri="{BB962C8B-B14F-4D97-AF65-F5344CB8AC3E}">
        <p14:creationId xmlns:p14="http://schemas.microsoft.com/office/powerpoint/2010/main" val="218987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13624-9AD4-4B61-B3D1-7B21213507C0}"/>
              </a:ext>
            </a:extLst>
          </p:cNvPr>
          <p:cNvSpPr>
            <a:spLocks noGrp="1"/>
          </p:cNvSpPr>
          <p:nvPr>
            <p:ph type="title" hasCustomPrompt="1"/>
          </p:nvPr>
        </p:nvSpPr>
        <p:spPr>
          <a:xfrm>
            <a:off x="762000" y="715964"/>
            <a:ext cx="10591800" cy="646332"/>
          </a:xfrm>
          <a:prstGeom prst="rect">
            <a:avLst/>
          </a:prstGeom>
        </p:spPr>
        <p:txBody>
          <a:bodyPr>
            <a:noAutofit/>
          </a:bodyPr>
          <a:lstStyle>
            <a:lvl1pPr>
              <a:spcBef>
                <a:spcPts val="1000"/>
              </a:spcBef>
              <a:defRPr sz="4000" b="1">
                <a:solidFill>
                  <a:schemeClr val="accent6">
                    <a:lumMod val="60000"/>
                    <a:lumOff val="40000"/>
                  </a:schemeClr>
                </a:solidFill>
              </a:defRPr>
            </a:lvl1pPr>
          </a:lstStyle>
          <a:p>
            <a:r>
              <a:rPr lang="en-US" dirty="0"/>
              <a:t>Insert title here</a:t>
            </a:r>
          </a:p>
        </p:txBody>
      </p:sp>
      <p:sp>
        <p:nvSpPr>
          <p:cNvPr id="7" name="Text Placeholder 15">
            <a:extLst>
              <a:ext uri="{FF2B5EF4-FFF2-40B4-BE49-F238E27FC236}">
                <a16:creationId xmlns:a16="http://schemas.microsoft.com/office/drawing/2014/main" id="{DF03C311-DDF4-44A3-9D51-D5FDC4A8E7B5}"/>
              </a:ext>
            </a:extLst>
          </p:cNvPr>
          <p:cNvSpPr>
            <a:spLocks noGrp="1"/>
          </p:cNvSpPr>
          <p:nvPr>
            <p:ph type="body" sz="quarter" idx="11" hasCustomPrompt="1"/>
          </p:nvPr>
        </p:nvSpPr>
        <p:spPr>
          <a:xfrm>
            <a:off x="762000" y="1432562"/>
            <a:ext cx="10667999" cy="927425"/>
          </a:xfrm>
          <a:prstGeom prst="rect">
            <a:avLst/>
          </a:prstGeom>
        </p:spPr>
        <p:txBody>
          <a:bodyPr/>
          <a:lstStyle>
            <a:lvl1pPr marL="0" indent="0">
              <a:lnSpc>
                <a:spcPct val="100000"/>
              </a:lnSpc>
              <a:buNone/>
              <a:defRPr sz="1800" b="0">
                <a:solidFill>
                  <a:schemeClr val="bg1"/>
                </a:solidFill>
              </a:defRPr>
            </a:lvl1pPr>
            <a:lvl2pPr marL="228600">
              <a:lnSpc>
                <a:spcPct val="100000"/>
              </a:lnSpc>
              <a:spcBef>
                <a:spcPts val="1000"/>
              </a:spcBef>
              <a:defRPr sz="1800" b="0">
                <a:solidFill>
                  <a:schemeClr val="bg1"/>
                </a:solidFill>
              </a:defRPr>
            </a:lvl2pPr>
          </a:lstStyle>
          <a:p>
            <a:pPr lvl="0"/>
            <a:r>
              <a:rPr lang="en-US" dirty="0"/>
              <a:t>Insert subtitle here</a:t>
            </a:r>
          </a:p>
          <a:p>
            <a:pPr lvl="1"/>
            <a:r>
              <a:rPr lang="en-US" dirty="0"/>
              <a:t>Insert content here</a:t>
            </a:r>
          </a:p>
        </p:txBody>
      </p:sp>
      <p:sp>
        <p:nvSpPr>
          <p:cNvPr id="8" name="SmartArt Placeholder 7">
            <a:extLst>
              <a:ext uri="{FF2B5EF4-FFF2-40B4-BE49-F238E27FC236}">
                <a16:creationId xmlns:a16="http://schemas.microsoft.com/office/drawing/2014/main" id="{9FD563C5-3DFB-47DD-8A9E-30D8084590F6}"/>
              </a:ext>
            </a:extLst>
          </p:cNvPr>
          <p:cNvSpPr>
            <a:spLocks noGrp="1"/>
          </p:cNvSpPr>
          <p:nvPr>
            <p:ph type="dgm" sz="quarter" idx="14" hasCustomPrompt="1"/>
          </p:nvPr>
        </p:nvSpPr>
        <p:spPr>
          <a:xfrm>
            <a:off x="762001" y="2369129"/>
            <a:ext cx="10667998" cy="3343657"/>
          </a:xfrm>
          <a:prstGeom prst="rect">
            <a:avLst/>
          </a:prstGeom>
        </p:spPr>
        <p:txBody>
          <a:bodyPr/>
          <a:lstStyle>
            <a:lvl1pPr marL="0" indent="0">
              <a:buNone/>
              <a:defRPr sz="1800" b="0"/>
            </a:lvl1pPr>
          </a:lstStyle>
          <a:p>
            <a:r>
              <a:rPr lang="en-US" dirty="0"/>
              <a:t>Insert Content here</a:t>
            </a:r>
          </a:p>
        </p:txBody>
      </p:sp>
      <p:pic>
        <p:nvPicPr>
          <p:cNvPr id="9" name="Picture Placeholder 11" descr="Bright, colorful geometric pattern ">
            <a:extLst>
              <a:ext uri="{FF2B5EF4-FFF2-40B4-BE49-F238E27FC236}">
                <a16:creationId xmlns:a16="http://schemas.microsoft.com/office/drawing/2014/main" id="{1DB66C56-FBAE-47D3-9818-61368D74DAE8}"/>
              </a:ext>
            </a:extLst>
          </p:cNvPr>
          <p:cNvPicPr>
            <a:picLocks noChangeAspect="1"/>
          </p:cNvPicPr>
          <p:nvPr userDrawn="1"/>
        </p:nvPicPr>
        <p:blipFill>
          <a:blip r:embed="rId2"/>
          <a:srcRect t="390" b="390"/>
          <a:stretch>
            <a:fillRect/>
          </a:stretch>
        </p:blipFill>
        <p:spPr>
          <a:xfrm>
            <a:off x="0" y="5999582"/>
            <a:ext cx="12192000" cy="858417"/>
          </a:xfrm>
          <a:prstGeom prst="rect">
            <a:avLst/>
          </a:prstGeom>
        </p:spPr>
      </p:pic>
    </p:spTree>
    <p:extLst>
      <p:ext uri="{BB962C8B-B14F-4D97-AF65-F5344CB8AC3E}">
        <p14:creationId xmlns:p14="http://schemas.microsoft.com/office/powerpoint/2010/main" val="4294626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Photo Content">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F45076F-4240-4B40-8CE4-637DD751A68B}"/>
              </a:ext>
            </a:extLst>
          </p:cNvPr>
          <p:cNvSpPr>
            <a:spLocks noGrp="1"/>
          </p:cNvSpPr>
          <p:nvPr>
            <p:ph type="title" hasCustomPrompt="1"/>
          </p:nvPr>
        </p:nvSpPr>
        <p:spPr>
          <a:xfrm>
            <a:off x="762000" y="715963"/>
            <a:ext cx="5334000" cy="1189038"/>
          </a:xfrm>
          <a:prstGeom prst="rect">
            <a:avLst/>
          </a:prstGeom>
        </p:spPr>
        <p:txBody>
          <a:bodyPr anchor="t">
            <a:normAutofit/>
          </a:bodyPr>
          <a:lstStyle>
            <a:lvl1pPr>
              <a:spcBef>
                <a:spcPts val="1000"/>
              </a:spcBef>
              <a:defRPr sz="4000" b="1">
                <a:solidFill>
                  <a:schemeClr val="accent4"/>
                </a:solidFill>
              </a:defRPr>
            </a:lvl1pPr>
          </a:lstStyle>
          <a:p>
            <a:r>
              <a:rPr lang="en-US" dirty="0"/>
              <a:t>Insert title here</a:t>
            </a:r>
          </a:p>
        </p:txBody>
      </p:sp>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hasCustomPrompt="1"/>
          </p:nvPr>
        </p:nvSpPr>
        <p:spPr>
          <a:xfrm>
            <a:off x="762000" y="1905000"/>
            <a:ext cx="5334000" cy="3276600"/>
          </a:xfrm>
          <a:prstGeom prst="rect">
            <a:avLst/>
          </a:prstGeom>
        </p:spPr>
        <p:txBody>
          <a:bodyPr/>
          <a:lstStyle>
            <a:lvl1pPr marL="0" indent="0">
              <a:lnSpc>
                <a:spcPct val="100000"/>
              </a:lnSpc>
              <a:buNone/>
              <a:defRPr sz="1800" b="1"/>
            </a:lvl1pPr>
            <a:lvl2pPr marL="228600">
              <a:lnSpc>
                <a:spcPct val="100000"/>
              </a:lnSpc>
              <a:spcBef>
                <a:spcPts val="1000"/>
              </a:spcBef>
              <a:defRPr sz="1800"/>
            </a:lvl2pPr>
          </a:lstStyle>
          <a:p>
            <a:pPr lvl="0"/>
            <a:r>
              <a:rPr lang="en-US" dirty="0"/>
              <a:t>Insert subtitle here</a:t>
            </a:r>
          </a:p>
          <a:p>
            <a:pPr lvl="1"/>
            <a:r>
              <a:rPr lang="en-US" dirty="0"/>
              <a:t>Insert content here</a:t>
            </a:r>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a:prstGeom prst="rect">
            <a:avLst/>
          </a:prstGeom>
          <a:solidFill>
            <a:schemeClr val="tx2"/>
          </a:solidFill>
        </p:spPr>
        <p:txBody>
          <a:bodyPr>
            <a:normAutofit/>
          </a:bodyPr>
          <a:lstStyle>
            <a:lvl1pPr algn="ctr">
              <a:buNone/>
              <a:defRPr sz="1600"/>
            </a:lvl1pPr>
          </a:lstStyle>
          <a:p>
            <a:r>
              <a:rPr lang="en-US"/>
              <a:t>Click icon to add picture</a:t>
            </a:r>
            <a:endParaRPr lang="en-US" dirty="0"/>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305541"/>
            <a:ext cx="4572000" cy="2362200"/>
          </a:xfrm>
          <a:prstGeom prst="rect">
            <a:avLst/>
          </a:prstGeom>
          <a:solidFill>
            <a:schemeClr val="tx2"/>
          </a:solidFill>
        </p:spPr>
        <p:txBody>
          <a:bodyPr>
            <a:normAutofit/>
          </a:bodyPr>
          <a:lstStyle>
            <a:lvl1pPr algn="ctr">
              <a:buNone/>
              <a:defRPr sz="1600"/>
            </a:lvl1pPr>
          </a:lstStyle>
          <a:p>
            <a:r>
              <a:rPr lang="en-US"/>
              <a:t>Click icon to add picture</a:t>
            </a:r>
            <a:endParaRPr lang="en-US" dirty="0"/>
          </a:p>
        </p:txBody>
      </p:sp>
      <p:pic>
        <p:nvPicPr>
          <p:cNvPr id="12" name="Picture Placeholder 19" descr="Bright, colorful geometric pattern ">
            <a:extLst>
              <a:ext uri="{FF2B5EF4-FFF2-40B4-BE49-F238E27FC236}">
                <a16:creationId xmlns:a16="http://schemas.microsoft.com/office/drawing/2014/main" id="{C93F15CF-2105-4C28-85E9-BBA03833263D}"/>
              </a:ext>
            </a:extLst>
          </p:cNvPr>
          <p:cNvPicPr>
            <a:picLocks noChangeAspect="1"/>
          </p:cNvPicPr>
          <p:nvPr userDrawn="1"/>
        </p:nvPicPr>
        <p:blipFill rotWithShape="1">
          <a:blip r:embed="rId2"/>
          <a:srcRect t="436" b="436"/>
          <a:stretch/>
        </p:blipFill>
        <p:spPr>
          <a:xfrm>
            <a:off x="0" y="5980922"/>
            <a:ext cx="12192000" cy="877078"/>
          </a:xfrm>
          <a:prstGeom prst="rect">
            <a:avLst/>
          </a:prstGeom>
        </p:spPr>
      </p:pic>
    </p:spTree>
    <p:extLst>
      <p:ext uri="{BB962C8B-B14F-4D97-AF65-F5344CB8AC3E}">
        <p14:creationId xmlns:p14="http://schemas.microsoft.com/office/powerpoint/2010/main" val="1586680172"/>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Pattern Content Blu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762000" y="715961"/>
            <a:ext cx="6477000" cy="1189038"/>
          </a:xfrm>
          <a:prstGeom prst="rect">
            <a:avLst/>
          </a:prstGeom>
        </p:spPr>
        <p:txBody>
          <a:bodyPr anchor="t">
            <a:noAutofit/>
          </a:bodyPr>
          <a:lstStyle>
            <a:lvl1pPr>
              <a:spcBef>
                <a:spcPts val="1000"/>
              </a:spcBef>
              <a:defRPr sz="4000" b="1">
                <a:solidFill>
                  <a:schemeClr val="accent5"/>
                </a:solidFill>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762000" y="1905000"/>
            <a:ext cx="6477000" cy="3276600"/>
          </a:xfrm>
          <a:prstGeom prst="rect">
            <a:avLst/>
          </a:prstGeom>
        </p:spPr>
        <p:txBody>
          <a:bodyPr/>
          <a:lstStyle>
            <a:lvl1pPr marL="0" indent="0">
              <a:lnSpc>
                <a:spcPct val="100000"/>
              </a:lnSpc>
              <a:buNone/>
              <a:defRPr sz="1800" b="1">
                <a:solidFill>
                  <a:schemeClr val="bg1"/>
                </a:solidFill>
              </a:defRPr>
            </a:lvl1pPr>
            <a:lvl2pPr marL="228600">
              <a:lnSpc>
                <a:spcPct val="100000"/>
              </a:lnSpc>
              <a:spcBef>
                <a:spcPts val="1000"/>
              </a:spcBef>
              <a:defRPr sz="1800">
                <a:solidFill>
                  <a:schemeClr val="bg1"/>
                </a:solidFill>
              </a:defRPr>
            </a:lvl2pPr>
          </a:lstStyle>
          <a:p>
            <a:pPr lvl="0"/>
            <a:r>
              <a:rPr lang="en-US" dirty="0"/>
              <a:t>Insert subtitle here</a:t>
            </a:r>
          </a:p>
          <a:p>
            <a:pPr lvl="1"/>
            <a:r>
              <a:rPr lang="en-US" dirty="0"/>
              <a:t>Insert content here</a:t>
            </a:r>
          </a:p>
        </p:txBody>
      </p:sp>
      <p:pic>
        <p:nvPicPr>
          <p:cNvPr id="5" name="Picture Placeholder 15" descr="Bright, colorful geometric pattern ">
            <a:extLst>
              <a:ext uri="{FF2B5EF4-FFF2-40B4-BE49-F238E27FC236}">
                <a16:creationId xmlns:a16="http://schemas.microsoft.com/office/drawing/2014/main" id="{9E2B3BF6-B5D6-4D6F-84C6-0EE24AC7C14A}"/>
              </a:ext>
            </a:extLst>
          </p:cNvPr>
          <p:cNvPicPr>
            <a:picLocks noChangeAspect="1"/>
          </p:cNvPicPr>
          <p:nvPr userDrawn="1"/>
        </p:nvPicPr>
        <p:blipFill rotWithShape="1">
          <a:blip r:embed="rId2"/>
          <a:srcRect l="3" r="3"/>
          <a:stretch/>
        </p:blipFill>
        <p:spPr>
          <a:xfrm>
            <a:off x="7427166" y="0"/>
            <a:ext cx="4764834" cy="6858000"/>
          </a:xfrm>
          <a:prstGeom prst="rect">
            <a:avLst/>
          </a:prstGeom>
        </p:spPr>
      </p:pic>
    </p:spTree>
    <p:extLst>
      <p:ext uri="{BB962C8B-B14F-4D97-AF65-F5344CB8AC3E}">
        <p14:creationId xmlns:p14="http://schemas.microsoft.com/office/powerpoint/2010/main" val="395142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95467"/>
            <a:ext cx="9141397" cy="615553"/>
          </a:xfrm>
          <a:prstGeom prst="rect">
            <a:avLst/>
          </a:prstGeo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bg1"/>
                </a:solidFill>
                <a:effectLst/>
                <a:latin typeface="+mj-lt"/>
                <a:ea typeface="+mn-ea"/>
                <a:cs typeface="Segoe UI" pitchFamily="34" charset="0"/>
              </a:defRPr>
            </a:lvl1pPr>
          </a:lstStyle>
          <a:p>
            <a:r>
              <a:rPr lang="en-US" dirty="0"/>
              <a:t>Insert title here</a:t>
            </a:r>
          </a:p>
        </p:txBody>
      </p:sp>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lnSpc>
                <a:spcPct val="100000"/>
              </a:lnSpc>
              <a:spcBef>
                <a:spcPts val="0"/>
              </a:spcBef>
              <a:spcAft>
                <a:spcPts val="0"/>
              </a:spcAft>
              <a:buFont typeface="Arial" panose="020B0604020202020204" pitchFamily="34" charset="0"/>
              <a:buNone/>
              <a:defRPr lang="en-US" sz="1800" kern="1200" dirty="0">
                <a:solidFill>
                  <a:schemeClr val="bg1"/>
                </a:solidFill>
                <a:latin typeface="+mn-lt"/>
                <a:ea typeface="+mn-ea"/>
                <a:cs typeface="+mn-cs"/>
              </a:defRPr>
            </a:lvl1pPr>
          </a:lstStyle>
          <a:p>
            <a:pPr lvl="0"/>
            <a:r>
              <a:rPr lang="en-US" dirty="0"/>
              <a:t>Insert content here</a:t>
            </a:r>
          </a:p>
        </p:txBody>
      </p:sp>
      <p:pic>
        <p:nvPicPr>
          <p:cNvPr id="6" name="Picture Placeholder 17" descr="Bright, colorful geometric pattern ">
            <a:extLst>
              <a:ext uri="{FF2B5EF4-FFF2-40B4-BE49-F238E27FC236}">
                <a16:creationId xmlns:a16="http://schemas.microsoft.com/office/drawing/2014/main" id="{9F278CC9-9968-40F5-B18F-B1D45BE36A49}"/>
              </a:ext>
            </a:extLst>
          </p:cNvPr>
          <p:cNvPicPr>
            <a:picLocks noChangeAspect="1"/>
          </p:cNvPicPr>
          <p:nvPr userDrawn="1"/>
        </p:nvPicPr>
        <p:blipFill rotWithShape="1">
          <a:blip r:embed="rId2"/>
          <a:srcRect t="390" b="390"/>
          <a:stretch/>
        </p:blipFill>
        <p:spPr>
          <a:xfrm>
            <a:off x="0" y="5999582"/>
            <a:ext cx="12192000" cy="858417"/>
          </a:xfrm>
          <a:prstGeom prst="rect">
            <a:avLst/>
          </a:prstGeom>
        </p:spPr>
      </p:pic>
    </p:spTree>
    <p:extLst>
      <p:ext uri="{BB962C8B-B14F-4D97-AF65-F5344CB8AC3E}">
        <p14:creationId xmlns:p14="http://schemas.microsoft.com/office/powerpoint/2010/main" val="49552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690444"/>
      </p:ext>
    </p:extLst>
  </p:cSld>
  <p:clrMap bg1="dk1" tx1="lt1" bg2="dk2" tx2="lt2" accent1="accent1" accent2="accent2" accent3="accent3" accent4="accent4" accent5="accent5" accent6="accent6" hlink="hlink" folHlink="folHlink"/>
  <p:sldLayoutIdLst>
    <p:sldLayoutId id="2147483689" r:id="rId1"/>
    <p:sldLayoutId id="2147483699" r:id="rId2"/>
    <p:sldLayoutId id="2147483700" r:id="rId3"/>
    <p:sldLayoutId id="2147483691" r:id="rId4"/>
    <p:sldLayoutId id="2147483701" r:id="rId5"/>
    <p:sldLayoutId id="2147483706" r:id="rId6"/>
    <p:sldLayoutId id="2147483702" r:id="rId7"/>
    <p:sldLayoutId id="2147483704" r:id="rId8"/>
    <p:sldLayoutId id="2147483690" r:id="rId9"/>
    <p:sldLayoutId id="2147483708" r:id="rId10"/>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mailto:Alexandra.vonKlan@otis.com"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hyperlink" Target="mailto:meredithspeakslgbtq@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www.glaad.org/" TargetMode="External"/><Relationship Id="rId13" Type="http://schemas.openxmlformats.org/officeDocument/2006/relationships/hyperlink" Target="http://www.itgetsbetter.org/" TargetMode="External"/><Relationship Id="rId18" Type="http://schemas.openxmlformats.org/officeDocument/2006/relationships/hyperlink" Target="http://www.nclrights.org/" TargetMode="External"/><Relationship Id="rId3" Type="http://schemas.openxmlformats.org/officeDocument/2006/relationships/hyperlink" Target="https://www.equalitytoledo.org/" TargetMode="External"/><Relationship Id="rId21" Type="http://schemas.openxmlformats.org/officeDocument/2006/relationships/hyperlink" Target="https://www.pflag.org/" TargetMode="External"/><Relationship Id="rId7" Type="http://schemas.openxmlformats.org/officeDocument/2006/relationships/hyperlink" Target="https://www.biresource.org/" TargetMode="External"/><Relationship Id="rId12" Type="http://schemas.openxmlformats.org/officeDocument/2006/relationships/hyperlink" Target="https://www.hrc.org/" TargetMode="External"/><Relationship Id="rId17" Type="http://schemas.openxmlformats.org/officeDocument/2006/relationships/hyperlink" Target="http://www.nyacyouth.org/" TargetMode="External"/><Relationship Id="rId25" Type="http://schemas.openxmlformats.org/officeDocument/2006/relationships/image" Target="../media/image23.png"/><Relationship Id="rId2" Type="http://schemas.openxmlformats.org/officeDocument/2006/relationships/notesSlide" Target="../notesSlides/notesSlide19.xml"/><Relationship Id="rId16" Type="http://schemas.openxmlformats.org/officeDocument/2006/relationships/hyperlink" Target="http://www.matthewshepard.org/" TargetMode="External"/><Relationship Id="rId20" Type="http://schemas.openxmlformats.org/officeDocument/2006/relationships/hyperlink" Target="http://www.noh8campaign.com/" TargetMode="External"/><Relationship Id="rId1" Type="http://schemas.openxmlformats.org/officeDocument/2006/relationships/slideLayout" Target="../slideLayouts/slideLayout10.xml"/><Relationship Id="rId6" Type="http://schemas.openxmlformats.org/officeDocument/2006/relationships/hyperlink" Target="http://www.algbtic.org/" TargetMode="External"/><Relationship Id="rId11" Type="http://schemas.openxmlformats.org/officeDocument/2006/relationships/hyperlink" Target="http://www.gsanetwork.org/" TargetMode="External"/><Relationship Id="rId24" Type="http://schemas.openxmlformats.org/officeDocument/2006/relationships/hyperlink" Target="https://www.transfamily.org/" TargetMode="External"/><Relationship Id="rId5" Type="http://schemas.openxmlformats.org/officeDocument/2006/relationships/hyperlink" Target="https://www.aclu.org/" TargetMode="External"/><Relationship Id="rId15" Type="http://schemas.openxmlformats.org/officeDocument/2006/relationships/hyperlink" Target="http://www.lgbtracialequality.org/" TargetMode="External"/><Relationship Id="rId23" Type="http://schemas.openxmlformats.org/officeDocument/2006/relationships/hyperlink" Target="https://www.thetrevorproject.org/" TargetMode="External"/><Relationship Id="rId10" Type="http://schemas.openxmlformats.org/officeDocument/2006/relationships/hyperlink" Target="http://www.glsen.org/" TargetMode="External"/><Relationship Id="rId19" Type="http://schemas.openxmlformats.org/officeDocument/2006/relationships/hyperlink" Target="http://www.ngltf.org/" TargetMode="External"/><Relationship Id="rId4" Type="http://schemas.openxmlformats.org/officeDocument/2006/relationships/hyperlink" Target="https://gustavus.edu/diversity/LatinxResources.php" TargetMode="External"/><Relationship Id="rId9" Type="http://schemas.openxmlformats.org/officeDocument/2006/relationships/hyperlink" Target="http://www.glbtnationalhelpcenter.org/" TargetMode="External"/><Relationship Id="rId14" Type="http://schemas.openxmlformats.org/officeDocument/2006/relationships/hyperlink" Target="https://www.lambdalegal.org/" TargetMode="External"/><Relationship Id="rId22" Type="http://schemas.openxmlformats.org/officeDocument/2006/relationships/hyperlink" Target="http://www.advocate.com/"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nesawg.org/conference/community-agreements"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D2DB031-9003-4F74-A88F-FE2A2ABABC72}"/>
              </a:ext>
            </a:extLst>
          </p:cNvPr>
          <p:cNvSpPr>
            <a:spLocks noGrp="1" noChangeArrowheads="1"/>
          </p:cNvSpPr>
          <p:nvPr>
            <p:ph type="title"/>
          </p:nvPr>
        </p:nvSpPr>
        <p:spPr>
          <a:xfrm>
            <a:off x="4988413" y="1875958"/>
            <a:ext cx="6966520" cy="1870608"/>
          </a:xfrm>
        </p:spPr>
        <p:txBody>
          <a:bodyPr anchor="ctr">
            <a:noAutofit/>
          </a:bodyPr>
          <a:lstStyle/>
          <a:p>
            <a:r>
              <a:rPr lang="en-US" altLang="en-US" sz="3200" dirty="0">
                <a:solidFill>
                  <a:srgbClr val="FE4387"/>
                </a:solidFill>
              </a:rPr>
              <a:t>The Candid Conversation Series: </a:t>
            </a:r>
            <a:r>
              <a:rPr lang="en-US" altLang="en-US" sz="3200" dirty="0">
                <a:solidFill>
                  <a:schemeClr val="accent1"/>
                </a:solidFill>
              </a:rPr>
              <a:t>Understanding Gender Pronouns &amp; Creating Safe Spaces at Work</a:t>
            </a:r>
            <a:endParaRPr lang="en-US" altLang="en-US" sz="4000" dirty="0"/>
          </a:p>
        </p:txBody>
      </p:sp>
      <p:sp>
        <p:nvSpPr>
          <p:cNvPr id="2" name="TextBox 1">
            <a:extLst>
              <a:ext uri="{FF2B5EF4-FFF2-40B4-BE49-F238E27FC236}">
                <a16:creationId xmlns:a16="http://schemas.microsoft.com/office/drawing/2014/main" id="{4A1919FE-B80B-B823-2CBB-B7B320FDF479}"/>
              </a:ext>
            </a:extLst>
          </p:cNvPr>
          <p:cNvSpPr txBox="1"/>
          <p:nvPr/>
        </p:nvSpPr>
        <p:spPr>
          <a:xfrm>
            <a:off x="4978154" y="4591050"/>
            <a:ext cx="3014444" cy="369332"/>
          </a:xfrm>
          <a:prstGeom prst="rect">
            <a:avLst/>
          </a:prstGeom>
          <a:noFill/>
        </p:spPr>
        <p:txBody>
          <a:bodyPr wrap="square" rtlCol="0">
            <a:spAutoFit/>
          </a:bodyPr>
          <a:lstStyle/>
          <a:p>
            <a:r>
              <a:rPr lang="en-US" b="1" dirty="0">
                <a:solidFill>
                  <a:schemeClr val="accent6"/>
                </a:solidFill>
                <a:latin typeface="+mn-lt"/>
              </a:rPr>
              <a:t>Wednesday June 22, 2022</a:t>
            </a:r>
          </a:p>
        </p:txBody>
      </p:sp>
      <p:sp>
        <p:nvSpPr>
          <p:cNvPr id="5" name="Rectangle 2">
            <a:extLst>
              <a:ext uri="{FF2B5EF4-FFF2-40B4-BE49-F238E27FC236}">
                <a16:creationId xmlns:a16="http://schemas.microsoft.com/office/drawing/2014/main" id="{DCCF3503-2117-19E9-BFD1-A653FE236F86}"/>
              </a:ext>
            </a:extLst>
          </p:cNvPr>
          <p:cNvSpPr txBox="1">
            <a:spLocks noChangeArrowheads="1"/>
          </p:cNvSpPr>
          <p:nvPr/>
        </p:nvSpPr>
        <p:spPr>
          <a:xfrm>
            <a:off x="4988413" y="3857461"/>
            <a:ext cx="3728107" cy="511799"/>
          </a:xfrm>
          <a:prstGeom prst="rect">
            <a:avLst/>
          </a:prstGeom>
        </p:spPr>
        <p:txBody>
          <a:bodyPr anchor="ctr">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fontAlgn="auto">
              <a:spcAft>
                <a:spcPts val="0"/>
              </a:spcAft>
            </a:pPr>
            <a:r>
              <a:rPr lang="en-US" altLang="en-US" sz="2400" dirty="0">
                <a:solidFill>
                  <a:schemeClr val="accent1"/>
                </a:solidFill>
              </a:rPr>
              <a:t>L</a:t>
            </a:r>
            <a:r>
              <a:rPr lang="en-US" altLang="en-US" sz="2400" dirty="0">
                <a:solidFill>
                  <a:schemeClr val="bg2"/>
                </a:solidFill>
              </a:rPr>
              <a:t>G</a:t>
            </a:r>
            <a:r>
              <a:rPr lang="en-US" altLang="en-US" sz="2400" dirty="0">
                <a:solidFill>
                  <a:schemeClr val="accent3"/>
                </a:solidFill>
              </a:rPr>
              <a:t>B</a:t>
            </a:r>
            <a:r>
              <a:rPr lang="en-US" altLang="en-US" sz="2400" dirty="0">
                <a:solidFill>
                  <a:schemeClr val="accent4"/>
                </a:solidFill>
              </a:rPr>
              <a:t>T</a:t>
            </a:r>
            <a:r>
              <a:rPr lang="en-US" altLang="en-US" sz="2400" dirty="0">
                <a:solidFill>
                  <a:schemeClr val="accent5"/>
                </a:solidFill>
              </a:rPr>
              <a:t>Q</a:t>
            </a:r>
            <a:r>
              <a:rPr lang="en-US" altLang="en-US" sz="2400" dirty="0">
                <a:solidFill>
                  <a:schemeClr val="accent6"/>
                </a:solidFill>
              </a:rPr>
              <a:t>I</a:t>
            </a:r>
            <a:r>
              <a:rPr lang="en-US" altLang="en-US" sz="2400" dirty="0">
                <a:solidFill>
                  <a:schemeClr val="accent1"/>
                </a:solidFill>
              </a:rPr>
              <a:t>A</a:t>
            </a:r>
            <a:r>
              <a:rPr lang="en-US" altLang="en-US" sz="2400" dirty="0"/>
              <a:t>+ Pride Month</a:t>
            </a:r>
          </a:p>
        </p:txBody>
      </p:sp>
      <p:pic>
        <p:nvPicPr>
          <p:cNvPr id="6" name="Picture 4" descr="BOMA Oakland/East Bay">
            <a:extLst>
              <a:ext uri="{FF2B5EF4-FFF2-40B4-BE49-F238E27FC236}">
                <a16:creationId xmlns:a16="http://schemas.microsoft.com/office/drawing/2014/main" id="{CF2719AE-CD8E-F7C5-F244-D07DFE2F2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361" y="4400550"/>
            <a:ext cx="1693361" cy="2172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69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martArt Placeholder 8">
            <a:extLst>
              <a:ext uri="{FF2B5EF4-FFF2-40B4-BE49-F238E27FC236}">
                <a16:creationId xmlns:a16="http://schemas.microsoft.com/office/drawing/2014/main" id="{41EC6A49-DFE3-981E-0781-F62D9087C0E8}"/>
              </a:ext>
            </a:extLst>
          </p:cNvPr>
          <p:cNvPicPr>
            <a:picLocks noGrp="1" noChangeAspect="1" noChangeArrowheads="1"/>
          </p:cNvPicPr>
          <p:nvPr>
            <p:ph type="dgm" sz="quarter" idx="14"/>
          </p:nvPr>
        </p:nvPicPr>
        <p:blipFill rotWithShape="1">
          <a:blip r:embed="rId3">
            <a:extLst>
              <a:ext uri="{28A0092B-C50C-407E-A947-70E740481C1C}">
                <a14:useLocalDpi xmlns:a14="http://schemas.microsoft.com/office/drawing/2010/main" val="0"/>
              </a:ext>
            </a:extLst>
          </a:blip>
          <a:srcRect t="3633" b="1943"/>
          <a:stretch/>
        </p:blipFill>
        <p:spPr bwMode="auto">
          <a:xfrm>
            <a:off x="2263867" y="341161"/>
            <a:ext cx="7664266" cy="559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33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8FBE6B-DC67-4E64-80F4-CADE978D2FE3}"/>
              </a:ext>
            </a:extLst>
          </p:cNvPr>
          <p:cNvSpPr>
            <a:spLocks noGrp="1"/>
          </p:cNvSpPr>
          <p:nvPr>
            <p:ph type="title"/>
          </p:nvPr>
        </p:nvSpPr>
        <p:spPr>
          <a:xfrm>
            <a:off x="800100" y="825692"/>
            <a:ext cx="10591800" cy="646332"/>
          </a:xfrm>
        </p:spPr>
        <p:txBody>
          <a:bodyPr/>
          <a:lstStyle/>
          <a:p>
            <a:r>
              <a:rPr lang="en-US" dirty="0"/>
              <a:t>Pronouns</a:t>
            </a:r>
          </a:p>
        </p:txBody>
      </p:sp>
      <p:sp>
        <p:nvSpPr>
          <p:cNvPr id="5" name="AutoShape 6">
            <a:extLst>
              <a:ext uri="{FF2B5EF4-FFF2-40B4-BE49-F238E27FC236}">
                <a16:creationId xmlns:a16="http://schemas.microsoft.com/office/drawing/2014/main" id="{24219200-CE43-46E9-8BF7-EF9AAED9AFD5}"/>
              </a:ext>
            </a:extLst>
          </p:cNvPr>
          <p:cNvSpPr>
            <a:spLocks noGrp="1" noChangeAspect="1" noChangeArrowheads="1"/>
          </p:cNvSpPr>
          <p:nvPr>
            <p:ph type="body" sz="quarter" idx="11"/>
          </p:nvPr>
        </p:nvSpPr>
        <p:spPr bwMode="auto">
          <a:xfrm>
            <a:off x="1103376" y="1651218"/>
            <a:ext cx="5967414" cy="23336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2400" b="1" dirty="0"/>
              <a:t>Common third person pronouns: </a:t>
            </a:r>
          </a:p>
          <a:p>
            <a:pPr marL="285750" indent="-285750">
              <a:buFont typeface="Arial" panose="020B0604020202020204" pitchFamily="34" charset="0"/>
              <a:buChar char="•"/>
            </a:pPr>
            <a:r>
              <a:rPr lang="en-US" sz="2400" dirty="0"/>
              <a:t>She/Her/Hers</a:t>
            </a:r>
          </a:p>
          <a:p>
            <a:pPr marL="285750" indent="-285750">
              <a:buFont typeface="Arial" panose="020B0604020202020204" pitchFamily="34" charset="0"/>
              <a:buChar char="•"/>
            </a:pPr>
            <a:r>
              <a:rPr lang="en-US" sz="2400" dirty="0"/>
              <a:t>He/Him/His</a:t>
            </a:r>
          </a:p>
          <a:p>
            <a:pPr marL="285750" indent="-285750">
              <a:buFont typeface="Arial" panose="020B0604020202020204" pitchFamily="34" charset="0"/>
              <a:buChar char="•"/>
            </a:pPr>
            <a:r>
              <a:rPr lang="en-US" sz="2400" dirty="0"/>
              <a:t>They/Them/Theirs</a:t>
            </a:r>
          </a:p>
          <a:p>
            <a:pPr marL="285750" indent="-285750">
              <a:buFont typeface="Arial" panose="020B0604020202020204" pitchFamily="34" charset="0"/>
              <a:buChar char="•"/>
            </a:pPr>
            <a:r>
              <a:rPr lang="en-US" sz="2400" dirty="0"/>
              <a:t>She/Her/They</a:t>
            </a:r>
          </a:p>
          <a:p>
            <a:endParaRPr lang="en-US" sz="2400" dirty="0"/>
          </a:p>
          <a:p>
            <a:r>
              <a:rPr lang="en-US" sz="2400" dirty="0"/>
              <a:t>….unsure, just ask! </a:t>
            </a:r>
          </a:p>
          <a:p>
            <a:endParaRPr lang="en-US" dirty="0"/>
          </a:p>
          <a:p>
            <a:pPr marL="285750" indent="-285750">
              <a:buFont typeface="Arial" panose="020B0604020202020204" pitchFamily="34" charset="0"/>
              <a:buChar char="•"/>
            </a:pPr>
            <a:endParaRPr lang="en-US" dirty="0"/>
          </a:p>
        </p:txBody>
      </p:sp>
      <p:sp>
        <p:nvSpPr>
          <p:cNvPr id="6" name="AutoShape 8">
            <a:extLst>
              <a:ext uri="{FF2B5EF4-FFF2-40B4-BE49-F238E27FC236}">
                <a16:creationId xmlns:a16="http://schemas.microsoft.com/office/drawing/2014/main" id="{7A05B208-B363-45F7-BB41-BA564BF6F6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C8945CE6-1DCB-6258-960F-E583D83AE6D7}"/>
              </a:ext>
            </a:extLst>
          </p:cNvPr>
          <p:cNvPicPr>
            <a:picLocks noChangeAspect="1"/>
          </p:cNvPicPr>
          <p:nvPr/>
        </p:nvPicPr>
        <p:blipFill>
          <a:blip r:embed="rId3"/>
          <a:stretch>
            <a:fillRect/>
          </a:stretch>
        </p:blipFill>
        <p:spPr>
          <a:xfrm>
            <a:off x="6410325" y="825692"/>
            <a:ext cx="4981575" cy="4800600"/>
          </a:xfrm>
          <a:prstGeom prst="rect">
            <a:avLst/>
          </a:prstGeom>
        </p:spPr>
      </p:pic>
    </p:spTree>
    <p:extLst>
      <p:ext uri="{BB962C8B-B14F-4D97-AF65-F5344CB8AC3E}">
        <p14:creationId xmlns:p14="http://schemas.microsoft.com/office/powerpoint/2010/main" val="291696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8FBE6B-DC67-4E64-80F4-CADE978D2FE3}"/>
              </a:ext>
            </a:extLst>
          </p:cNvPr>
          <p:cNvSpPr>
            <a:spLocks noGrp="1"/>
          </p:cNvSpPr>
          <p:nvPr>
            <p:ph type="title"/>
          </p:nvPr>
        </p:nvSpPr>
        <p:spPr>
          <a:xfrm>
            <a:off x="762000" y="715964"/>
            <a:ext cx="10591800" cy="646332"/>
          </a:xfrm>
        </p:spPr>
        <p:txBody>
          <a:bodyPr/>
          <a:lstStyle/>
          <a:p>
            <a:r>
              <a:rPr lang="en-US" dirty="0"/>
              <a:t>Why Do Pronouns Matter?</a:t>
            </a:r>
          </a:p>
        </p:txBody>
      </p:sp>
      <p:sp>
        <p:nvSpPr>
          <p:cNvPr id="5" name="AutoShape 6">
            <a:extLst>
              <a:ext uri="{FF2B5EF4-FFF2-40B4-BE49-F238E27FC236}">
                <a16:creationId xmlns:a16="http://schemas.microsoft.com/office/drawing/2014/main" id="{24219200-CE43-46E9-8BF7-EF9AAED9AFD5}"/>
              </a:ext>
            </a:extLst>
          </p:cNvPr>
          <p:cNvSpPr>
            <a:spLocks noGrp="1" noChangeAspect="1" noChangeArrowheads="1"/>
          </p:cNvSpPr>
          <p:nvPr>
            <p:ph type="body" sz="quarter" idx="11"/>
          </p:nvPr>
        </p:nvSpPr>
        <p:spPr bwMode="auto">
          <a:xfrm>
            <a:off x="762000" y="1431925"/>
            <a:ext cx="5486400" cy="4171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285750" indent="-285750">
              <a:buFont typeface="Arial" panose="020B0604020202020204" pitchFamily="34" charset="0"/>
              <a:buChar char="•"/>
            </a:pPr>
            <a:r>
              <a:rPr lang="en-US" dirty="0"/>
              <a:t>Pronouns are fundamental to a person’s identity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Failing to acknowledge a person’s pronouns, or misgendering a person, results in erasure or feeling unseen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Respecting a customer or colleague pronouns is viewed as a sign of support for LGBTQIA+ community and creates a culture of inclusion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Disclosing pronouns eliminates assumptions based on perceived gender</a:t>
            </a:r>
          </a:p>
        </p:txBody>
      </p:sp>
      <p:sp>
        <p:nvSpPr>
          <p:cNvPr id="6" name="AutoShape 8">
            <a:extLst>
              <a:ext uri="{FF2B5EF4-FFF2-40B4-BE49-F238E27FC236}">
                <a16:creationId xmlns:a16="http://schemas.microsoft.com/office/drawing/2014/main" id="{7A05B208-B363-45F7-BB41-BA564BF6F6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a:extLst>
              <a:ext uri="{FF2B5EF4-FFF2-40B4-BE49-F238E27FC236}">
                <a16:creationId xmlns:a16="http://schemas.microsoft.com/office/drawing/2014/main" id="{88194530-46A5-44BB-9351-66FDFEA82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844675"/>
            <a:ext cx="5389413" cy="316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88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8B51BF-780C-45D4-A1D0-32D55EA0F2B4}"/>
              </a:ext>
            </a:extLst>
          </p:cNvPr>
          <p:cNvSpPr>
            <a:spLocks noGrp="1"/>
          </p:cNvSpPr>
          <p:nvPr>
            <p:ph type="title"/>
          </p:nvPr>
        </p:nvSpPr>
        <p:spPr>
          <a:xfrm>
            <a:off x="400050" y="475510"/>
            <a:ext cx="5334000" cy="1189038"/>
          </a:xfrm>
        </p:spPr>
        <p:txBody>
          <a:bodyPr/>
          <a:lstStyle/>
          <a:p>
            <a:r>
              <a:rPr lang="en-US" dirty="0">
                <a:solidFill>
                  <a:schemeClr val="accent1"/>
                </a:solidFill>
              </a:rPr>
              <a:t>Safe Spaces at work</a:t>
            </a:r>
          </a:p>
        </p:txBody>
      </p:sp>
      <p:sp>
        <p:nvSpPr>
          <p:cNvPr id="9219" name="Rectangle 8">
            <a:extLst>
              <a:ext uri="{FF2B5EF4-FFF2-40B4-BE49-F238E27FC236}">
                <a16:creationId xmlns:a16="http://schemas.microsoft.com/office/drawing/2014/main" id="{A17D04F1-4318-4DD6-B27E-D66AE4D426B2}"/>
              </a:ext>
            </a:extLst>
          </p:cNvPr>
          <p:cNvSpPr>
            <a:spLocks noGrp="1" noChangeArrowheads="1"/>
          </p:cNvSpPr>
          <p:nvPr>
            <p:ph type="body" sz="quarter" idx="11"/>
          </p:nvPr>
        </p:nvSpPr>
        <p:spPr>
          <a:xfrm>
            <a:off x="8613757" y="397523"/>
            <a:ext cx="2940205" cy="2834268"/>
          </a:xfrm>
        </p:spPr>
        <p:txBody>
          <a:bodyPr vert="horz" lIns="91440" tIns="45720" rIns="91440" bIns="45720" rtlCol="0" anchor="t">
            <a:normAutofit/>
          </a:bodyPr>
          <a:lstStyle/>
          <a:p>
            <a:r>
              <a:rPr lang="en-US" altLang="en-US" dirty="0">
                <a:solidFill>
                  <a:schemeClr val="accent5"/>
                </a:solidFill>
              </a:rPr>
              <a:t>Safe space – a place intended to be free of bias, conflict, criticism, or potentially threatening actions, ideas, or conversations </a:t>
            </a:r>
          </a:p>
          <a:p>
            <a:pPr algn="r"/>
            <a:r>
              <a:rPr lang="en-US" altLang="en-US" b="1" dirty="0"/>
              <a:t>Merriam</a:t>
            </a:r>
            <a:r>
              <a:rPr lang="en-US" altLang="en-US" dirty="0"/>
              <a:t>-Webster</a:t>
            </a:r>
            <a:endParaRPr lang="en-US" altLang="en-US" b="1" dirty="0"/>
          </a:p>
          <a:p>
            <a:endParaRPr lang="en-US" altLang="en-US" dirty="0"/>
          </a:p>
        </p:txBody>
      </p:sp>
      <p:sp>
        <p:nvSpPr>
          <p:cNvPr id="7" name="TextBox 6">
            <a:extLst>
              <a:ext uri="{FF2B5EF4-FFF2-40B4-BE49-F238E27FC236}">
                <a16:creationId xmlns:a16="http://schemas.microsoft.com/office/drawing/2014/main" id="{7A86EB72-217E-F07B-6977-4E3F7C0BBB04}"/>
              </a:ext>
            </a:extLst>
          </p:cNvPr>
          <p:cNvSpPr txBox="1"/>
          <p:nvPr/>
        </p:nvSpPr>
        <p:spPr>
          <a:xfrm>
            <a:off x="400050" y="1233852"/>
            <a:ext cx="6477003"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mn-lt"/>
              </a:rPr>
              <a:t>Allowing individuals to show up as themselves and not fear judgement or retaliation</a:t>
            </a:r>
          </a:p>
          <a:p>
            <a:pPr marL="285750" indent="-285750">
              <a:buFont typeface="Arial" panose="020B0604020202020204" pitchFamily="34" charset="0"/>
              <a:buChar char="•"/>
            </a:pPr>
            <a:r>
              <a:rPr lang="en-US" dirty="0">
                <a:solidFill>
                  <a:schemeClr val="bg1"/>
                </a:solidFill>
                <a:latin typeface="+mn-lt"/>
              </a:rPr>
              <a:t>Allowing individuals to ask questions without fear of judgement</a:t>
            </a:r>
          </a:p>
          <a:p>
            <a:pPr marL="285750" indent="-285750">
              <a:buFont typeface="Arial" panose="020B0604020202020204" pitchFamily="34" charset="0"/>
              <a:buChar char="•"/>
            </a:pPr>
            <a:r>
              <a:rPr lang="en-US" dirty="0">
                <a:solidFill>
                  <a:schemeClr val="bg1"/>
                </a:solidFill>
                <a:latin typeface="+mn-lt"/>
              </a:rPr>
              <a:t>Will take time to establish and develop</a:t>
            </a:r>
          </a:p>
          <a:p>
            <a:endParaRPr lang="en-US" dirty="0">
              <a:solidFill>
                <a:schemeClr val="bg1"/>
              </a:solidFill>
              <a:latin typeface="+mn-lt"/>
            </a:endParaRPr>
          </a:p>
          <a:p>
            <a:endParaRPr lang="en-US" dirty="0"/>
          </a:p>
        </p:txBody>
      </p:sp>
      <p:sp>
        <p:nvSpPr>
          <p:cNvPr id="13" name="Title 2">
            <a:extLst>
              <a:ext uri="{FF2B5EF4-FFF2-40B4-BE49-F238E27FC236}">
                <a16:creationId xmlns:a16="http://schemas.microsoft.com/office/drawing/2014/main" id="{C4454141-BD08-4C6C-5F7C-8D8FD74CC545}"/>
              </a:ext>
            </a:extLst>
          </p:cNvPr>
          <p:cNvSpPr txBox="1">
            <a:spLocks/>
          </p:cNvSpPr>
          <p:nvPr/>
        </p:nvSpPr>
        <p:spPr>
          <a:xfrm>
            <a:off x="6499304" y="3429000"/>
            <a:ext cx="3155795" cy="1074654"/>
          </a:xfrm>
          <a:prstGeom prst="rect">
            <a:avLst/>
          </a:prstGeom>
        </p:spPr>
        <p:txBody>
          <a:bodyPr anchor="t">
            <a:normAutofit/>
          </a:bodyPr>
          <a:lstStyle>
            <a:lvl1pPr algn="l" defTabSz="914400" rtl="0" eaLnBrk="1" latinLnBrk="0" hangingPunct="1">
              <a:lnSpc>
                <a:spcPct val="90000"/>
              </a:lnSpc>
              <a:spcBef>
                <a:spcPts val="1000"/>
              </a:spcBef>
              <a:buNone/>
              <a:defRPr sz="4000" b="1" kern="1200">
                <a:solidFill>
                  <a:schemeClr val="accent4"/>
                </a:solidFill>
                <a:latin typeface="+mj-lt"/>
                <a:ea typeface="+mj-ea"/>
                <a:cs typeface="+mj-cs"/>
              </a:defRPr>
            </a:lvl1pPr>
          </a:lstStyle>
          <a:p>
            <a:pPr fontAlgn="auto">
              <a:spcAft>
                <a:spcPts val="0"/>
              </a:spcAft>
            </a:pPr>
            <a:r>
              <a:rPr lang="en-US" dirty="0">
                <a:solidFill>
                  <a:schemeClr val="accent6"/>
                </a:solidFill>
              </a:rPr>
              <a:t>Baby steps</a:t>
            </a:r>
          </a:p>
        </p:txBody>
      </p:sp>
      <p:sp>
        <p:nvSpPr>
          <p:cNvPr id="12" name="TextBox 11">
            <a:extLst>
              <a:ext uri="{FF2B5EF4-FFF2-40B4-BE49-F238E27FC236}">
                <a16:creationId xmlns:a16="http://schemas.microsoft.com/office/drawing/2014/main" id="{59C6EB6C-BA6F-5517-4D07-C8621E13CDBF}"/>
              </a:ext>
            </a:extLst>
          </p:cNvPr>
          <p:cNvSpPr txBox="1"/>
          <p:nvPr/>
        </p:nvSpPr>
        <p:spPr>
          <a:xfrm>
            <a:off x="4648127" y="4200522"/>
            <a:ext cx="7543873"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mn-lt"/>
              </a:rPr>
              <a:t>Leverage events like this one and ask your questions!</a:t>
            </a:r>
          </a:p>
          <a:p>
            <a:pPr marL="285750" indent="-285750">
              <a:buFont typeface="Arial" panose="020B0604020202020204" pitchFamily="34" charset="0"/>
              <a:buChar char="•"/>
            </a:pPr>
            <a:r>
              <a:rPr lang="en-US" dirty="0">
                <a:solidFill>
                  <a:schemeClr val="bg1"/>
                </a:solidFill>
                <a:latin typeface="+mn-lt"/>
              </a:rPr>
              <a:t>Create a space or meeting to talk openly about obstacles preventing individuals in the LGBTQIA+ community from being open</a:t>
            </a:r>
          </a:p>
          <a:p>
            <a:pPr marL="285750" indent="-285750">
              <a:buFont typeface="Arial" panose="020B0604020202020204" pitchFamily="34" charset="0"/>
              <a:buChar char="•"/>
            </a:pPr>
            <a:r>
              <a:rPr lang="en-US" dirty="0">
                <a:solidFill>
                  <a:schemeClr val="bg1"/>
                </a:solidFill>
                <a:latin typeface="+mn-lt"/>
              </a:rPr>
              <a:t>Activate allies to do some of the heavy lifting in showing support</a:t>
            </a:r>
          </a:p>
          <a:p>
            <a:endParaRPr lang="en-US" dirty="0">
              <a:solidFill>
                <a:schemeClr val="bg1"/>
              </a:solidFill>
              <a:latin typeface="+mn-lt"/>
            </a:endParaRPr>
          </a:p>
          <a:p>
            <a:endParaRPr lang="en-US" dirty="0">
              <a:solidFill>
                <a:schemeClr val="bg1"/>
              </a:solidFill>
              <a:latin typeface="+mn-lt"/>
            </a:endParaRPr>
          </a:p>
          <a:p>
            <a:endParaRPr lang="en-US" dirty="0"/>
          </a:p>
        </p:txBody>
      </p:sp>
      <p:pic>
        <p:nvPicPr>
          <p:cNvPr id="4" name="Picture 3" descr="Colored pencils arranged in circle to make rainbow pattern">
            <a:extLst>
              <a:ext uri="{FF2B5EF4-FFF2-40B4-BE49-F238E27FC236}">
                <a16:creationId xmlns:a16="http://schemas.microsoft.com/office/drawing/2014/main" id="{62588484-9160-A7DD-9A4C-B28E262E2E1E}"/>
              </a:ext>
            </a:extLst>
          </p:cNvPr>
          <p:cNvPicPr>
            <a:picLocks noChangeAspect="1"/>
          </p:cNvPicPr>
          <p:nvPr/>
        </p:nvPicPr>
        <p:blipFill>
          <a:blip r:embed="rId3"/>
          <a:stretch>
            <a:fillRect/>
          </a:stretch>
        </p:blipFill>
        <p:spPr>
          <a:xfrm>
            <a:off x="638038" y="3121843"/>
            <a:ext cx="3476762" cy="24337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8FBE6B-DC67-4E64-80F4-CADE978D2FE3}"/>
              </a:ext>
            </a:extLst>
          </p:cNvPr>
          <p:cNvSpPr>
            <a:spLocks noGrp="1"/>
          </p:cNvSpPr>
          <p:nvPr>
            <p:ph type="title"/>
          </p:nvPr>
        </p:nvSpPr>
        <p:spPr>
          <a:xfrm>
            <a:off x="5199742" y="715961"/>
            <a:ext cx="6477000" cy="1189037"/>
          </a:xfrm>
        </p:spPr>
        <p:txBody>
          <a:bodyPr anchor="t">
            <a:normAutofit/>
          </a:bodyPr>
          <a:lstStyle/>
          <a:p>
            <a:r>
              <a:rPr lang="en-US" dirty="0"/>
              <a:t>Being an LGBTQIA+ Ally</a:t>
            </a:r>
          </a:p>
        </p:txBody>
      </p:sp>
      <p:sp>
        <p:nvSpPr>
          <p:cNvPr id="11" name="Text Placeholder 10">
            <a:extLst>
              <a:ext uri="{FF2B5EF4-FFF2-40B4-BE49-F238E27FC236}">
                <a16:creationId xmlns:a16="http://schemas.microsoft.com/office/drawing/2014/main" id="{4C6A9FD9-630E-44B9-BED8-AFEA6C84A88B}"/>
              </a:ext>
            </a:extLst>
          </p:cNvPr>
          <p:cNvSpPr>
            <a:spLocks noGrp="1"/>
          </p:cNvSpPr>
          <p:nvPr>
            <p:ph type="body" sz="quarter" idx="11"/>
          </p:nvPr>
        </p:nvSpPr>
        <p:spPr>
          <a:xfrm>
            <a:off x="5199743" y="1760536"/>
            <a:ext cx="6476999" cy="5097463"/>
          </a:xfrm>
        </p:spPr>
        <p:txBody>
          <a:bodyPr>
            <a:normAutofit/>
          </a:bodyPr>
          <a:lstStyle/>
          <a:p>
            <a:pPr>
              <a:lnSpc>
                <a:spcPct val="90000"/>
              </a:lnSpc>
            </a:pPr>
            <a:r>
              <a:rPr lang="en-US" sz="2000" dirty="0"/>
              <a:t>Ally – an individual who is supportive and accepting of the LGBTQIA+ community and challenges personal and/or systemic discrimination</a:t>
            </a:r>
          </a:p>
          <a:p>
            <a:pPr>
              <a:lnSpc>
                <a:spcPct val="90000"/>
              </a:lnSpc>
            </a:pPr>
            <a:endParaRPr lang="en-US" sz="2000" dirty="0"/>
          </a:p>
          <a:p>
            <a:pPr>
              <a:lnSpc>
                <a:spcPct val="90000"/>
              </a:lnSpc>
            </a:pPr>
            <a:r>
              <a:rPr lang="en-US" sz="2000" dirty="0"/>
              <a:t>How to be a better ally in the workplace</a:t>
            </a:r>
          </a:p>
          <a:p>
            <a:pPr lvl="1">
              <a:lnSpc>
                <a:spcPct val="90000"/>
              </a:lnSpc>
            </a:pPr>
            <a:r>
              <a:rPr lang="en-US" sz="2000" dirty="0"/>
              <a:t>Bring awareness of LGBTQIA+ issues and concerns to conversations about diversity and inclusion</a:t>
            </a:r>
          </a:p>
          <a:p>
            <a:pPr lvl="1">
              <a:lnSpc>
                <a:spcPct val="90000"/>
              </a:lnSpc>
            </a:pPr>
            <a:r>
              <a:rPr lang="en-US" sz="2000" dirty="0"/>
              <a:t>Challenge biases and phobias</a:t>
            </a:r>
          </a:p>
          <a:p>
            <a:pPr lvl="1">
              <a:lnSpc>
                <a:spcPct val="90000"/>
              </a:lnSpc>
            </a:pPr>
            <a:r>
              <a:rPr lang="en-US" sz="2000" dirty="0"/>
              <a:t>Do not make assumptions or generalizations</a:t>
            </a:r>
          </a:p>
          <a:p>
            <a:pPr lvl="1">
              <a:lnSpc>
                <a:spcPct val="90000"/>
              </a:lnSpc>
            </a:pPr>
            <a:r>
              <a:rPr lang="en-US" sz="2000" dirty="0"/>
              <a:t>Consider a rainbow flag or sticker to visibly show you are an ally to your colleagues</a:t>
            </a:r>
          </a:p>
          <a:p>
            <a:pPr>
              <a:lnSpc>
                <a:spcPct val="90000"/>
              </a:lnSpc>
            </a:pPr>
            <a:endParaRPr lang="en-US" dirty="0"/>
          </a:p>
        </p:txBody>
      </p:sp>
    </p:spTree>
    <p:extLst>
      <p:ext uri="{BB962C8B-B14F-4D97-AF65-F5344CB8AC3E}">
        <p14:creationId xmlns:p14="http://schemas.microsoft.com/office/powerpoint/2010/main" val="189501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8FBE6B-DC67-4E64-80F4-CADE978D2FE3}"/>
              </a:ext>
            </a:extLst>
          </p:cNvPr>
          <p:cNvSpPr>
            <a:spLocks noGrp="1"/>
          </p:cNvSpPr>
          <p:nvPr>
            <p:ph type="title"/>
          </p:nvPr>
        </p:nvSpPr>
        <p:spPr>
          <a:xfrm>
            <a:off x="762000" y="715964"/>
            <a:ext cx="10591800" cy="646332"/>
          </a:xfrm>
        </p:spPr>
        <p:txBody>
          <a:bodyPr/>
          <a:lstStyle/>
          <a:p>
            <a:r>
              <a:rPr lang="en-US" dirty="0">
                <a:solidFill>
                  <a:srgbClr val="7030A0"/>
                </a:solidFill>
              </a:rPr>
              <a:t>Action Steps to Becoming an Ally</a:t>
            </a:r>
          </a:p>
        </p:txBody>
      </p:sp>
      <p:sp>
        <p:nvSpPr>
          <p:cNvPr id="11" name="Text Placeholder 10">
            <a:extLst>
              <a:ext uri="{FF2B5EF4-FFF2-40B4-BE49-F238E27FC236}">
                <a16:creationId xmlns:a16="http://schemas.microsoft.com/office/drawing/2014/main" id="{4C6A9FD9-630E-44B9-BED8-AFEA6C84A88B}"/>
              </a:ext>
            </a:extLst>
          </p:cNvPr>
          <p:cNvSpPr>
            <a:spLocks noGrp="1"/>
          </p:cNvSpPr>
          <p:nvPr>
            <p:ph type="body" sz="quarter" idx="11"/>
          </p:nvPr>
        </p:nvSpPr>
        <p:spPr>
          <a:xfrm>
            <a:off x="762000" y="1432562"/>
            <a:ext cx="10667999" cy="4171284"/>
          </a:xfrm>
        </p:spPr>
        <p:txBody>
          <a:bodyPr/>
          <a:lstStyle/>
          <a:p>
            <a:pPr rtl="0" fontAlgn="base">
              <a:spcBef>
                <a:spcPts val="0"/>
              </a:spcBef>
              <a:spcAft>
                <a:spcPts val="0"/>
              </a:spcAft>
              <a:buFont typeface="Arial" panose="020B0604020202020204" pitchFamily="34" charset="0"/>
              <a:buChar char="•"/>
            </a:pPr>
            <a:r>
              <a:rPr lang="en-US" sz="2000" b="1" i="0" u="none" strike="noStrike" dirty="0">
                <a:solidFill>
                  <a:srgbClr val="3F3F3F"/>
                </a:solidFill>
                <a:effectLst/>
              </a:rPr>
              <a:t>Know the issues</a:t>
            </a:r>
            <a:endParaRPr lang="en-US" sz="2000" b="1" i="0" u="none" strike="noStrike" dirty="0">
              <a:solidFill>
                <a:srgbClr val="FDB714"/>
              </a:solidFill>
              <a:effectLst/>
            </a:endParaRPr>
          </a:p>
          <a:p>
            <a:pPr marL="742950" lvl="1" indent="-285750" rtl="0" fontAlgn="base">
              <a:spcBef>
                <a:spcPts val="400"/>
              </a:spcBef>
              <a:spcAft>
                <a:spcPts val="0"/>
              </a:spcAft>
              <a:buFont typeface="Arial" panose="020B0604020202020204" pitchFamily="34" charset="0"/>
              <a:buChar char="•"/>
            </a:pPr>
            <a:r>
              <a:rPr lang="en-US" b="0" i="0" u="none" strike="noStrike" dirty="0">
                <a:solidFill>
                  <a:srgbClr val="3F3F3F"/>
                </a:solidFill>
                <a:effectLst/>
              </a:rPr>
              <a:t>Learn the history</a:t>
            </a:r>
            <a:endParaRPr lang="en-US" b="0" i="0" u="none" strike="noStrike" dirty="0">
              <a:solidFill>
                <a:srgbClr val="FDB714"/>
              </a:solidFill>
              <a:effectLst/>
            </a:endParaRPr>
          </a:p>
          <a:p>
            <a:pPr marL="742950" lvl="1" indent="-285750" rtl="0" fontAlgn="base">
              <a:spcBef>
                <a:spcPts val="600"/>
              </a:spcBef>
              <a:spcAft>
                <a:spcPts val="0"/>
              </a:spcAft>
              <a:buFont typeface="Arial" panose="020B0604020202020204" pitchFamily="34" charset="0"/>
              <a:buChar char="•"/>
            </a:pPr>
            <a:r>
              <a:rPr lang="en-US" b="0" i="0" u="none" strike="noStrike" dirty="0">
                <a:solidFill>
                  <a:srgbClr val="3F3F3F"/>
                </a:solidFill>
                <a:effectLst/>
              </a:rPr>
              <a:t>Learn of the obstacles</a:t>
            </a:r>
            <a:endParaRPr lang="en-US" b="0" i="0" u="none" strike="noStrike" dirty="0">
              <a:solidFill>
                <a:srgbClr val="FDB714"/>
              </a:solidFill>
              <a:effectLst/>
            </a:endParaRPr>
          </a:p>
          <a:p>
            <a:pPr rtl="0" fontAlgn="base">
              <a:spcBef>
                <a:spcPts val="1600"/>
              </a:spcBef>
              <a:spcAft>
                <a:spcPts val="0"/>
              </a:spcAft>
              <a:buFont typeface="Arial" panose="020B0604020202020204" pitchFamily="34" charset="0"/>
              <a:buChar char="•"/>
            </a:pPr>
            <a:r>
              <a:rPr lang="en-US" sz="2000" b="1" i="0" u="none" strike="noStrike" dirty="0">
                <a:solidFill>
                  <a:srgbClr val="3F3F3F"/>
                </a:solidFill>
                <a:effectLst/>
              </a:rPr>
              <a:t>Know yourself</a:t>
            </a:r>
            <a:endParaRPr lang="en-US" sz="2000" b="1" i="0" u="none" strike="noStrike" dirty="0">
              <a:solidFill>
                <a:srgbClr val="FDB714"/>
              </a:solidFill>
              <a:effectLst/>
            </a:endParaRPr>
          </a:p>
          <a:p>
            <a:pPr marL="742950" lvl="1" indent="-285750" rtl="0" fontAlgn="base">
              <a:spcBef>
                <a:spcPts val="400"/>
              </a:spcBef>
              <a:spcAft>
                <a:spcPts val="0"/>
              </a:spcAft>
              <a:buFont typeface="Arial" panose="020B0604020202020204" pitchFamily="34" charset="0"/>
              <a:buChar char="•"/>
            </a:pPr>
            <a:r>
              <a:rPr lang="en-US" b="0" i="0" u="none" strike="noStrike" dirty="0">
                <a:solidFill>
                  <a:srgbClr val="3F3F3F"/>
                </a:solidFill>
                <a:effectLst/>
              </a:rPr>
              <a:t>Be willing to make mistakes</a:t>
            </a:r>
            <a:endParaRPr lang="en-US" b="0" i="0" u="none" strike="noStrike" dirty="0">
              <a:solidFill>
                <a:srgbClr val="FDB714"/>
              </a:solidFill>
              <a:effectLst/>
            </a:endParaRPr>
          </a:p>
          <a:p>
            <a:pPr marL="742950" lvl="1" indent="-285750" rtl="0" fontAlgn="base">
              <a:spcBef>
                <a:spcPts val="600"/>
              </a:spcBef>
              <a:spcAft>
                <a:spcPts val="0"/>
              </a:spcAft>
              <a:buFont typeface="Arial" panose="020B0604020202020204" pitchFamily="34" charset="0"/>
              <a:buChar char="•"/>
            </a:pPr>
            <a:r>
              <a:rPr lang="en-US" b="0" i="0" u="none" strike="noStrike" dirty="0">
                <a:solidFill>
                  <a:srgbClr val="3F3F3F"/>
                </a:solidFill>
                <a:effectLst/>
              </a:rPr>
              <a:t>Get comfortable with being uncomfortable</a:t>
            </a:r>
            <a:endParaRPr lang="en-US" b="0" i="0" u="none" strike="noStrike" dirty="0">
              <a:solidFill>
                <a:srgbClr val="FDB714"/>
              </a:solidFill>
              <a:effectLst/>
            </a:endParaRPr>
          </a:p>
          <a:p>
            <a:pPr marL="742950" lvl="1" indent="-285750" rtl="0" fontAlgn="base">
              <a:spcBef>
                <a:spcPts val="600"/>
              </a:spcBef>
              <a:spcAft>
                <a:spcPts val="0"/>
              </a:spcAft>
              <a:buFont typeface="Arial" panose="020B0604020202020204" pitchFamily="34" charset="0"/>
              <a:buChar char="•"/>
            </a:pPr>
            <a:r>
              <a:rPr lang="en-US" b="0" i="0" u="none" strike="noStrike" dirty="0">
                <a:solidFill>
                  <a:srgbClr val="3F3F3F"/>
                </a:solidFill>
                <a:effectLst/>
              </a:rPr>
              <a:t>Check your privilege</a:t>
            </a:r>
            <a:endParaRPr lang="en-US" b="0" i="0" u="none" strike="noStrike" dirty="0">
              <a:solidFill>
                <a:srgbClr val="FDB714"/>
              </a:solidFill>
              <a:effectLst/>
            </a:endParaRPr>
          </a:p>
          <a:p>
            <a:pPr rtl="0" fontAlgn="base">
              <a:spcBef>
                <a:spcPts val="1600"/>
              </a:spcBef>
              <a:spcAft>
                <a:spcPts val="0"/>
              </a:spcAft>
              <a:buFont typeface="Arial" panose="020B0604020202020204" pitchFamily="34" charset="0"/>
              <a:buChar char="•"/>
            </a:pPr>
            <a:r>
              <a:rPr lang="en-US" sz="2000" b="1" i="0" u="none" strike="noStrike" dirty="0">
                <a:solidFill>
                  <a:srgbClr val="3F3F3F"/>
                </a:solidFill>
                <a:effectLst/>
              </a:rPr>
              <a:t>Build relationships</a:t>
            </a:r>
            <a:endParaRPr lang="en-US" sz="2000" b="1" i="0" u="none" strike="noStrike" dirty="0">
              <a:solidFill>
                <a:srgbClr val="FDB714"/>
              </a:solidFill>
              <a:effectLst/>
            </a:endParaRPr>
          </a:p>
          <a:p>
            <a:pPr marL="742950" lvl="1" indent="-285750" rtl="0" fontAlgn="base">
              <a:spcBef>
                <a:spcPts val="400"/>
              </a:spcBef>
              <a:spcAft>
                <a:spcPts val="0"/>
              </a:spcAft>
              <a:buFont typeface="Arial" panose="020B0604020202020204" pitchFamily="34" charset="0"/>
              <a:buChar char="•"/>
            </a:pPr>
            <a:r>
              <a:rPr lang="en-US" b="0" i="0" u="none" strike="noStrike" dirty="0">
                <a:solidFill>
                  <a:srgbClr val="3F3F3F"/>
                </a:solidFill>
                <a:effectLst/>
              </a:rPr>
              <a:t>Include your LGBTQIA+ friends and family</a:t>
            </a:r>
            <a:endParaRPr lang="en-US" b="0" i="0" u="none" strike="noStrike" dirty="0">
              <a:solidFill>
                <a:srgbClr val="FDB714"/>
              </a:solidFill>
              <a:effectLst/>
            </a:endParaRPr>
          </a:p>
          <a:p>
            <a:pPr marL="742950" lvl="1" indent="-285750" rtl="0" fontAlgn="base">
              <a:spcBef>
                <a:spcPts val="600"/>
              </a:spcBef>
              <a:spcAft>
                <a:spcPts val="0"/>
              </a:spcAft>
              <a:buFont typeface="Arial" panose="020B0604020202020204" pitchFamily="34" charset="0"/>
              <a:buChar char="•"/>
            </a:pPr>
            <a:r>
              <a:rPr lang="en-US" b="0" i="0" u="none" strike="noStrike" dirty="0">
                <a:solidFill>
                  <a:srgbClr val="3F3F3F"/>
                </a:solidFill>
                <a:effectLst/>
              </a:rPr>
              <a:t>Be open to new experiences and ideas</a:t>
            </a:r>
            <a:endParaRPr lang="en-US" b="0" i="0" u="none" strike="noStrike" dirty="0">
              <a:solidFill>
                <a:srgbClr val="FDB714"/>
              </a:solidFill>
              <a:effectLst/>
            </a:endParaRPr>
          </a:p>
          <a:p>
            <a:endParaRPr lang="en-US" dirty="0"/>
          </a:p>
        </p:txBody>
      </p:sp>
      <p:pic>
        <p:nvPicPr>
          <p:cNvPr id="4098" name="Picture 2" descr="Lgbt-inclusive Ally Flag by Tenthant on DeviantArt">
            <a:extLst>
              <a:ext uri="{FF2B5EF4-FFF2-40B4-BE49-F238E27FC236}">
                <a16:creationId xmlns:a16="http://schemas.microsoft.com/office/drawing/2014/main" id="{C9CDE8F5-EB2B-3248-F517-28A57E1221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0649" y="2026930"/>
            <a:ext cx="4471639" cy="2982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2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a:xfrm>
            <a:off x="1365910" y="4892140"/>
            <a:ext cx="9141397" cy="553998"/>
          </a:xfrm>
        </p:spPr>
        <p:txBody>
          <a:bodyPr/>
          <a:lstStyle/>
          <a:p>
            <a:r>
              <a:rPr lang="en-US" sz="3600" dirty="0"/>
              <a:t>Maya Angelou</a:t>
            </a:r>
          </a:p>
        </p:txBody>
      </p:sp>
      <p:sp>
        <p:nvSpPr>
          <p:cNvPr id="6" name="Text Placeholder 5">
            <a:extLst>
              <a:ext uri="{FF2B5EF4-FFF2-40B4-BE49-F238E27FC236}">
                <a16:creationId xmlns:a16="http://schemas.microsoft.com/office/drawing/2014/main" id="{7DCBA01B-ECA4-4938-872A-B38BEB13AC06}"/>
              </a:ext>
            </a:extLst>
          </p:cNvPr>
          <p:cNvSpPr>
            <a:spLocks noGrp="1"/>
          </p:cNvSpPr>
          <p:nvPr>
            <p:ph type="body" sz="quarter" idx="12"/>
          </p:nvPr>
        </p:nvSpPr>
        <p:spPr>
          <a:xfrm>
            <a:off x="2196306" y="1894243"/>
            <a:ext cx="7799387" cy="1534757"/>
          </a:xfrm>
        </p:spPr>
        <p:txBody>
          <a:bodyPr/>
          <a:lstStyle/>
          <a:p>
            <a:r>
              <a:rPr lang="en-US" sz="5400" dirty="0"/>
              <a:t>“I did then what I knew how to do. Now that I know better, I do better.”</a:t>
            </a:r>
          </a:p>
        </p:txBody>
      </p:sp>
    </p:spTree>
    <p:extLst>
      <p:ext uri="{BB962C8B-B14F-4D97-AF65-F5344CB8AC3E}">
        <p14:creationId xmlns:p14="http://schemas.microsoft.com/office/powerpoint/2010/main" val="169671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262CD5-AD01-42E3-9173-97C12BB0D9B8}"/>
              </a:ext>
            </a:extLst>
          </p:cNvPr>
          <p:cNvSpPr>
            <a:spLocks noGrp="1"/>
          </p:cNvSpPr>
          <p:nvPr>
            <p:ph type="title"/>
          </p:nvPr>
        </p:nvSpPr>
        <p:spPr>
          <a:xfrm>
            <a:off x="5199742" y="715961"/>
            <a:ext cx="6477000" cy="1189037"/>
          </a:xfrm>
        </p:spPr>
        <p:txBody>
          <a:bodyPr/>
          <a:lstStyle/>
          <a:p>
            <a:r>
              <a:rPr lang="en-US" dirty="0"/>
              <a:t>We all make mistakes…..</a:t>
            </a:r>
            <a:br>
              <a:rPr lang="en-US" dirty="0"/>
            </a:br>
            <a:endParaRPr lang="en-US" dirty="0"/>
          </a:p>
        </p:txBody>
      </p:sp>
      <p:sp>
        <p:nvSpPr>
          <p:cNvPr id="3" name="Text Placeholder 2">
            <a:extLst>
              <a:ext uri="{FF2B5EF4-FFF2-40B4-BE49-F238E27FC236}">
                <a16:creationId xmlns:a16="http://schemas.microsoft.com/office/drawing/2014/main" id="{EF99585A-5E1F-40FA-8E64-BB4F04611657}"/>
              </a:ext>
            </a:extLst>
          </p:cNvPr>
          <p:cNvSpPr>
            <a:spLocks noGrp="1"/>
          </p:cNvSpPr>
          <p:nvPr>
            <p:ph type="body" sz="quarter" idx="11"/>
          </p:nvPr>
        </p:nvSpPr>
        <p:spPr>
          <a:xfrm>
            <a:off x="5199742" y="1638487"/>
            <a:ext cx="4858658" cy="4849181"/>
          </a:xfrm>
        </p:spPr>
        <p:txBody>
          <a:bodyPr vert="horz" lIns="91440" tIns="45720" rIns="91440" bIns="45720" rtlCol="0" anchor="t">
            <a:normAutofit/>
          </a:bodyPr>
          <a:lstStyle/>
          <a:p>
            <a:pPr marL="0" indent="0">
              <a:buNone/>
            </a:pPr>
            <a:r>
              <a:rPr lang="en-US" sz="2400" dirty="0"/>
              <a:t>Oops, I made a mistake, what now?</a:t>
            </a:r>
          </a:p>
          <a:p>
            <a:pPr marL="971550" indent="-742950">
              <a:buFont typeface="+mj-lt"/>
              <a:buAutoNum type="arabicPeriod"/>
            </a:pPr>
            <a:r>
              <a:rPr lang="en-US" sz="2000" b="0" dirty="0"/>
              <a:t>Do not agonize over your mistake</a:t>
            </a:r>
          </a:p>
          <a:p>
            <a:pPr marL="971550" indent="-742950">
              <a:buFont typeface="+mj-lt"/>
              <a:buAutoNum type="arabicPeriod"/>
            </a:pPr>
            <a:r>
              <a:rPr lang="en-US" sz="2000" b="0" dirty="0"/>
              <a:t>Apologize quickly and once per incident</a:t>
            </a:r>
          </a:p>
          <a:p>
            <a:pPr marL="971550" indent="-742950">
              <a:buFont typeface="+mj-lt"/>
              <a:buAutoNum type="arabicPeriod"/>
            </a:pPr>
            <a:r>
              <a:rPr lang="en-US" sz="2000" b="0" dirty="0"/>
              <a:t>Do not continuously apologize; an understanding nod, an apology to the correct person, then resume the conversation using proper verbiage</a:t>
            </a:r>
          </a:p>
        </p:txBody>
      </p:sp>
      <p:pic>
        <p:nvPicPr>
          <p:cNvPr id="4" name="Picture 4" descr="Everyone Makes Mistakes (book) | Muppet Wiki | Fandom">
            <a:extLst>
              <a:ext uri="{FF2B5EF4-FFF2-40B4-BE49-F238E27FC236}">
                <a16:creationId xmlns:a16="http://schemas.microsoft.com/office/drawing/2014/main" id="{161313AF-27EA-2C6E-642D-2889DBA73E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1" y="2614162"/>
            <a:ext cx="1841366" cy="2489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8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a:xfrm>
            <a:off x="1603898" y="2813447"/>
            <a:ext cx="8984203" cy="615553"/>
          </a:xfrm>
        </p:spPr>
        <p:txBody>
          <a:bodyPr/>
          <a:lstStyle/>
          <a:p>
            <a:r>
              <a:rPr lang="en-US" dirty="0"/>
              <a:t>Thank You</a:t>
            </a:r>
          </a:p>
        </p:txBody>
      </p:sp>
      <p:sp>
        <p:nvSpPr>
          <p:cNvPr id="3" name="Text Placeholder 2">
            <a:extLst>
              <a:ext uri="{FF2B5EF4-FFF2-40B4-BE49-F238E27FC236}">
                <a16:creationId xmlns:a16="http://schemas.microsoft.com/office/drawing/2014/main" id="{17155E1D-F4AD-41A7-B948-E2D246CCFE8A}"/>
              </a:ext>
            </a:extLst>
          </p:cNvPr>
          <p:cNvSpPr>
            <a:spLocks noGrp="1"/>
          </p:cNvSpPr>
          <p:nvPr>
            <p:ph type="body" sz="quarter" idx="12"/>
          </p:nvPr>
        </p:nvSpPr>
        <p:spPr/>
        <p:txBody>
          <a:bodyPr vert="horz" wrap="square" lIns="0" tIns="0" rIns="0" bIns="0" rtlCol="0" anchor="t">
            <a:noAutofit/>
          </a:bodyPr>
          <a:lstStyle/>
          <a:p>
            <a:endParaRPr lang="en-US" dirty="0"/>
          </a:p>
          <a:p>
            <a:endParaRPr lang="en-US" dirty="0"/>
          </a:p>
        </p:txBody>
      </p:sp>
    </p:spTree>
    <p:extLst>
      <p:ext uri="{BB962C8B-B14F-4D97-AF65-F5344CB8AC3E}">
        <p14:creationId xmlns:p14="http://schemas.microsoft.com/office/powerpoint/2010/main" val="424476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1525300" y="1083635"/>
            <a:ext cx="9141397" cy="615553"/>
          </a:xfrm>
        </p:spPr>
        <p:txBody>
          <a:bodyPr/>
          <a:lstStyle/>
          <a:p>
            <a:r>
              <a:rPr lang="en-US" dirty="0"/>
              <a:t>Questions </a:t>
            </a:r>
            <a:r>
              <a:rPr lang="en-US" dirty="0">
                <a:solidFill>
                  <a:schemeClr val="accent6">
                    <a:lumMod val="60000"/>
                    <a:lumOff val="40000"/>
                  </a:schemeClr>
                </a:solidFill>
              </a:rPr>
              <a:t>&amp;</a:t>
            </a:r>
            <a:r>
              <a:rPr lang="en-US" dirty="0"/>
              <a:t> Answers</a:t>
            </a:r>
          </a:p>
        </p:txBody>
      </p:sp>
      <p:sp>
        <p:nvSpPr>
          <p:cNvPr id="3" name="Text Placeholder 10">
            <a:extLst>
              <a:ext uri="{FF2B5EF4-FFF2-40B4-BE49-F238E27FC236}">
                <a16:creationId xmlns:a16="http://schemas.microsoft.com/office/drawing/2014/main" id="{F8AA7F55-1B4C-6F25-7145-5023D30F5209}"/>
              </a:ext>
            </a:extLst>
          </p:cNvPr>
          <p:cNvSpPr txBox="1">
            <a:spLocks/>
          </p:cNvSpPr>
          <p:nvPr/>
        </p:nvSpPr>
        <p:spPr>
          <a:xfrm>
            <a:off x="2857499" y="2348484"/>
            <a:ext cx="6477000" cy="3276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t>Alexandra von Klan</a:t>
            </a:r>
          </a:p>
          <a:p>
            <a:pPr fontAlgn="auto">
              <a:spcAft>
                <a:spcPts val="0"/>
              </a:spcAft>
            </a:pPr>
            <a:r>
              <a:rPr lang="sv-SE" dirty="0">
                <a:hlinkClick r:id="rId3"/>
              </a:rPr>
              <a:t>Alexandra.vonKlan@otis.com</a:t>
            </a:r>
            <a:endParaRPr lang="sv-SE" dirty="0"/>
          </a:p>
          <a:p>
            <a:pPr fontAlgn="auto">
              <a:spcAft>
                <a:spcPts val="0"/>
              </a:spcAft>
            </a:pPr>
            <a:endParaRPr lang="en-US" dirty="0"/>
          </a:p>
          <a:p>
            <a:pPr fontAlgn="auto">
              <a:spcAft>
                <a:spcPts val="0"/>
              </a:spcAft>
            </a:pPr>
            <a:r>
              <a:rPr lang="en-US" dirty="0"/>
              <a:t>Meredith Campbell</a:t>
            </a:r>
          </a:p>
          <a:p>
            <a:pPr fontAlgn="auto">
              <a:spcAft>
                <a:spcPts val="0"/>
              </a:spcAft>
            </a:pPr>
            <a:r>
              <a:rPr lang="en-US" dirty="0">
                <a:hlinkClick r:id="rId4"/>
              </a:rPr>
              <a:t>meredithspeakslgbtq@gmail.com</a:t>
            </a:r>
            <a:endParaRPr lang="en-US" dirty="0"/>
          </a:p>
          <a:p>
            <a:pPr fontAlgn="auto">
              <a:spcAft>
                <a:spcPts val="0"/>
              </a:spcAft>
            </a:pPr>
            <a:endParaRPr lang="en-US" dirty="0"/>
          </a:p>
          <a:p>
            <a:pPr fontAlgn="auto">
              <a:spcAft>
                <a:spcPts val="0"/>
              </a:spcAft>
            </a:pPr>
            <a:endParaRPr lang="en-US" dirty="0"/>
          </a:p>
        </p:txBody>
      </p:sp>
    </p:spTree>
    <p:extLst>
      <p:ext uri="{BB962C8B-B14F-4D97-AF65-F5344CB8AC3E}">
        <p14:creationId xmlns:p14="http://schemas.microsoft.com/office/powerpoint/2010/main" val="50776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8FBE6B-DC67-4E64-80F4-CADE978D2FE3}"/>
              </a:ext>
            </a:extLst>
          </p:cNvPr>
          <p:cNvSpPr>
            <a:spLocks noGrp="1"/>
          </p:cNvSpPr>
          <p:nvPr>
            <p:ph type="title"/>
          </p:nvPr>
        </p:nvSpPr>
        <p:spPr>
          <a:xfrm>
            <a:off x="762000" y="534274"/>
            <a:ext cx="10591800" cy="646332"/>
          </a:xfrm>
        </p:spPr>
        <p:txBody>
          <a:bodyPr/>
          <a:lstStyle/>
          <a:p>
            <a:r>
              <a:rPr lang="en-US" dirty="0"/>
              <a:t>Thank You Sponsors!</a:t>
            </a:r>
          </a:p>
        </p:txBody>
      </p:sp>
      <p:sp>
        <p:nvSpPr>
          <p:cNvPr id="6" name="AutoShape 8">
            <a:extLst>
              <a:ext uri="{FF2B5EF4-FFF2-40B4-BE49-F238E27FC236}">
                <a16:creationId xmlns:a16="http://schemas.microsoft.com/office/drawing/2014/main" id="{7A05B208-B363-45F7-BB41-BA564BF6F6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13,983 Rainbow Heart Photos - Free &amp; Royalty-Free Stock Photos from  Dreamstime">
            <a:extLst>
              <a:ext uri="{FF2B5EF4-FFF2-40B4-BE49-F238E27FC236}">
                <a16:creationId xmlns:a16="http://schemas.microsoft.com/office/drawing/2014/main" id="{E86111CF-3BEB-584E-FA81-156C0AE4C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3156" y="135320"/>
            <a:ext cx="1161288" cy="11612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logo&#10;&#10;Description automatically generated">
            <a:extLst>
              <a:ext uri="{FF2B5EF4-FFF2-40B4-BE49-F238E27FC236}">
                <a16:creationId xmlns:a16="http://schemas.microsoft.com/office/drawing/2014/main" id="{9E3BAC7C-E301-AC11-68B2-0A120F3B9DB6}"/>
              </a:ext>
            </a:extLst>
          </p:cNvPr>
          <p:cNvPicPr>
            <a:picLocks noChangeAspect="1"/>
          </p:cNvPicPr>
          <p:nvPr/>
        </p:nvPicPr>
        <p:blipFill>
          <a:blip r:embed="rId4"/>
          <a:stretch>
            <a:fillRect/>
          </a:stretch>
        </p:blipFill>
        <p:spPr>
          <a:xfrm>
            <a:off x="343614" y="1676638"/>
            <a:ext cx="11428571" cy="3809524"/>
          </a:xfrm>
          <a:prstGeom prst="rect">
            <a:avLst/>
          </a:prstGeom>
        </p:spPr>
      </p:pic>
    </p:spTree>
    <p:extLst>
      <p:ext uri="{BB962C8B-B14F-4D97-AF65-F5344CB8AC3E}">
        <p14:creationId xmlns:p14="http://schemas.microsoft.com/office/powerpoint/2010/main" val="288367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3">
            <a:extLst>
              <a:ext uri="{FF2B5EF4-FFF2-40B4-BE49-F238E27FC236}">
                <a16:creationId xmlns:a16="http://schemas.microsoft.com/office/drawing/2014/main" id="{8DCC56B8-5513-60D8-E201-1B0006A34943}"/>
              </a:ext>
            </a:extLst>
          </p:cNvPr>
          <p:cNvSpPr>
            <a:spLocks noGrp="1"/>
          </p:cNvSpPr>
          <p:nvPr>
            <p:ph type="title"/>
          </p:nvPr>
        </p:nvSpPr>
        <p:spPr>
          <a:xfrm>
            <a:off x="3087718" y="636069"/>
            <a:ext cx="6016562" cy="956429"/>
          </a:xfrm>
        </p:spPr>
        <p:txBody>
          <a:bodyPr>
            <a:normAutofit/>
          </a:bodyPr>
          <a:lstStyle/>
          <a:p>
            <a:pPr algn="ctr"/>
            <a:r>
              <a:rPr lang="en-US" sz="5400" dirty="0">
                <a:solidFill>
                  <a:schemeClr val="accent6"/>
                </a:solidFill>
              </a:rPr>
              <a:t>SAVE THE DATE</a:t>
            </a:r>
          </a:p>
        </p:txBody>
      </p:sp>
      <p:sp>
        <p:nvSpPr>
          <p:cNvPr id="27" name="TextBox 26">
            <a:extLst>
              <a:ext uri="{FF2B5EF4-FFF2-40B4-BE49-F238E27FC236}">
                <a16:creationId xmlns:a16="http://schemas.microsoft.com/office/drawing/2014/main" id="{832E5810-383A-EEB4-1C68-139296A6A3F5}"/>
              </a:ext>
            </a:extLst>
          </p:cNvPr>
          <p:cNvSpPr txBox="1"/>
          <p:nvPr/>
        </p:nvSpPr>
        <p:spPr>
          <a:xfrm>
            <a:off x="3087718" y="1664060"/>
            <a:ext cx="6016562" cy="646331"/>
          </a:xfrm>
          <a:prstGeom prst="rect">
            <a:avLst/>
          </a:prstGeom>
          <a:noFill/>
        </p:spPr>
        <p:txBody>
          <a:bodyPr wrap="square" rtlCol="0">
            <a:spAutoFit/>
          </a:bodyPr>
          <a:lstStyle/>
          <a:p>
            <a:r>
              <a:rPr lang="en-US" dirty="0"/>
              <a:t>You’re Invited</a:t>
            </a:r>
          </a:p>
          <a:p>
            <a:r>
              <a:rPr lang="en-US" dirty="0"/>
              <a:t>2022 DEI Scavenger Hunt</a:t>
            </a:r>
          </a:p>
        </p:txBody>
      </p:sp>
      <p:sp>
        <p:nvSpPr>
          <p:cNvPr id="29" name="TextBox 28">
            <a:extLst>
              <a:ext uri="{FF2B5EF4-FFF2-40B4-BE49-F238E27FC236}">
                <a16:creationId xmlns:a16="http://schemas.microsoft.com/office/drawing/2014/main" id="{134F835F-CAB7-A6B0-CC1A-50BD3D8B1C62}"/>
              </a:ext>
            </a:extLst>
          </p:cNvPr>
          <p:cNvSpPr txBox="1"/>
          <p:nvPr/>
        </p:nvSpPr>
        <p:spPr>
          <a:xfrm>
            <a:off x="3182111" y="4063508"/>
            <a:ext cx="2913888" cy="923330"/>
          </a:xfrm>
          <a:prstGeom prst="rect">
            <a:avLst/>
          </a:prstGeom>
          <a:noFill/>
        </p:spPr>
        <p:txBody>
          <a:bodyPr wrap="square" rtlCol="0">
            <a:spAutoFit/>
          </a:bodyPr>
          <a:lstStyle/>
          <a:p>
            <a:endParaRPr lang="en-US" dirty="0"/>
          </a:p>
          <a:p>
            <a:r>
              <a:rPr lang="en-US" dirty="0"/>
              <a:t>JULY 21, 2022</a:t>
            </a:r>
          </a:p>
          <a:p>
            <a:r>
              <a:rPr lang="en-US" dirty="0"/>
              <a:t>4:00PM – 6:00PM</a:t>
            </a:r>
          </a:p>
        </p:txBody>
      </p:sp>
      <p:pic>
        <p:nvPicPr>
          <p:cNvPr id="6166" name="Picture 22" descr="Scavenger Hunt">
            <a:extLst>
              <a:ext uri="{FF2B5EF4-FFF2-40B4-BE49-F238E27FC236}">
                <a16:creationId xmlns:a16="http://schemas.microsoft.com/office/drawing/2014/main" id="{CC0F323E-2109-C3BE-2216-0489233A0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537" y="2217218"/>
            <a:ext cx="6226922" cy="255130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7121F38-F2E5-178A-7DC0-35F85BDA374D}"/>
              </a:ext>
            </a:extLst>
          </p:cNvPr>
          <p:cNvSpPr txBox="1"/>
          <p:nvPr/>
        </p:nvSpPr>
        <p:spPr>
          <a:xfrm>
            <a:off x="2188462" y="1427764"/>
            <a:ext cx="7815072" cy="646331"/>
          </a:xfrm>
          <a:prstGeom prst="rect">
            <a:avLst/>
          </a:prstGeom>
          <a:noFill/>
        </p:spPr>
        <p:txBody>
          <a:bodyPr wrap="square" rtlCol="0">
            <a:spAutoFit/>
          </a:bodyPr>
          <a:lstStyle/>
          <a:p>
            <a:pPr algn="ctr"/>
            <a:r>
              <a:rPr lang="en-US" b="1" dirty="0">
                <a:solidFill>
                  <a:schemeClr val="bg1"/>
                </a:solidFill>
              </a:rPr>
              <a:t>You’re Invited!</a:t>
            </a:r>
          </a:p>
          <a:p>
            <a:pPr algn="ctr"/>
            <a:r>
              <a:rPr lang="en-US" b="1" dirty="0">
                <a:solidFill>
                  <a:schemeClr val="bg1"/>
                </a:solidFill>
              </a:rPr>
              <a:t>2022 BOMA DEI Scavenger hunt</a:t>
            </a:r>
          </a:p>
        </p:txBody>
      </p:sp>
      <p:sp>
        <p:nvSpPr>
          <p:cNvPr id="33" name="TextBox 32">
            <a:extLst>
              <a:ext uri="{FF2B5EF4-FFF2-40B4-BE49-F238E27FC236}">
                <a16:creationId xmlns:a16="http://schemas.microsoft.com/office/drawing/2014/main" id="{6A8D9EE9-3878-AB84-697D-892C4174DB8B}"/>
              </a:ext>
            </a:extLst>
          </p:cNvPr>
          <p:cNvSpPr txBox="1"/>
          <p:nvPr/>
        </p:nvSpPr>
        <p:spPr>
          <a:xfrm>
            <a:off x="2188462" y="4911599"/>
            <a:ext cx="7815072" cy="923330"/>
          </a:xfrm>
          <a:prstGeom prst="rect">
            <a:avLst/>
          </a:prstGeom>
          <a:noFill/>
        </p:spPr>
        <p:txBody>
          <a:bodyPr wrap="square" rtlCol="0">
            <a:spAutoFit/>
          </a:bodyPr>
          <a:lstStyle/>
          <a:p>
            <a:pPr algn="ctr"/>
            <a:r>
              <a:rPr lang="en-US" b="1" dirty="0">
                <a:solidFill>
                  <a:schemeClr val="bg1"/>
                </a:solidFill>
              </a:rPr>
              <a:t>Thursday, July 21</a:t>
            </a:r>
            <a:r>
              <a:rPr lang="en-US" b="1" baseline="30000" dirty="0">
                <a:solidFill>
                  <a:schemeClr val="bg1"/>
                </a:solidFill>
              </a:rPr>
              <a:t>st</a:t>
            </a:r>
            <a:r>
              <a:rPr lang="en-US" b="1" dirty="0">
                <a:solidFill>
                  <a:schemeClr val="bg1"/>
                </a:solidFill>
              </a:rPr>
              <a:t>, 2022</a:t>
            </a:r>
          </a:p>
          <a:p>
            <a:pPr algn="ctr"/>
            <a:r>
              <a:rPr lang="en-US" b="1" dirty="0">
                <a:solidFill>
                  <a:schemeClr val="bg1"/>
                </a:solidFill>
              </a:rPr>
              <a:t>4PM – 6PM </a:t>
            </a:r>
          </a:p>
          <a:p>
            <a:pPr algn="ctr"/>
            <a:r>
              <a:rPr lang="en-US" b="1" dirty="0">
                <a:solidFill>
                  <a:schemeClr val="bg1"/>
                </a:solidFill>
              </a:rPr>
              <a:t>500 Howard Street</a:t>
            </a:r>
          </a:p>
        </p:txBody>
      </p:sp>
      <p:pic>
        <p:nvPicPr>
          <p:cNvPr id="6168" name="Picture 24" descr="Sponsorship Levels – Western Welcome Week">
            <a:extLst>
              <a:ext uri="{FF2B5EF4-FFF2-40B4-BE49-F238E27FC236}">
                <a16:creationId xmlns:a16="http://schemas.microsoft.com/office/drawing/2014/main" id="{BDEF477F-339D-481C-87CC-2D4A1A240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201" y="3795746"/>
            <a:ext cx="2705100"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088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A36B3A-558B-413E-877B-7275290AB783}"/>
              </a:ext>
            </a:extLst>
          </p:cNvPr>
          <p:cNvSpPr>
            <a:spLocks noGrp="1"/>
          </p:cNvSpPr>
          <p:nvPr>
            <p:ph type="title"/>
          </p:nvPr>
        </p:nvSpPr>
        <p:spPr>
          <a:xfrm>
            <a:off x="5199742" y="715961"/>
            <a:ext cx="6477000" cy="1189037"/>
          </a:xfrm>
        </p:spPr>
        <p:txBody>
          <a:bodyPr/>
          <a:lstStyle/>
          <a:p>
            <a:r>
              <a:rPr lang="en-US" dirty="0"/>
              <a:t>Resources</a:t>
            </a:r>
          </a:p>
        </p:txBody>
      </p:sp>
      <p:sp>
        <p:nvSpPr>
          <p:cNvPr id="3" name="Text Placeholder 2">
            <a:extLst>
              <a:ext uri="{FF2B5EF4-FFF2-40B4-BE49-F238E27FC236}">
                <a16:creationId xmlns:a16="http://schemas.microsoft.com/office/drawing/2014/main" id="{68675CE5-70A2-411D-881E-7B75B82931F4}"/>
              </a:ext>
            </a:extLst>
          </p:cNvPr>
          <p:cNvSpPr>
            <a:spLocks noGrp="1"/>
          </p:cNvSpPr>
          <p:nvPr>
            <p:ph type="body" sz="quarter" idx="11"/>
          </p:nvPr>
        </p:nvSpPr>
        <p:spPr>
          <a:xfrm>
            <a:off x="5033394" y="1310479"/>
            <a:ext cx="6880251" cy="5447160"/>
          </a:xfrm>
        </p:spPr>
        <p:txBody>
          <a:bodyPr numCol="2"/>
          <a:lstStyle/>
          <a:p>
            <a:r>
              <a:rPr lang="en-US" sz="1050" b="0" i="0" dirty="0">
                <a:solidFill>
                  <a:srgbClr val="242424"/>
                </a:solidFill>
                <a:effectLst/>
              </a:rPr>
              <a:t>Equality Toledo – </a:t>
            </a:r>
            <a:r>
              <a:rPr lang="en-US" sz="1050" b="0" i="0" u="none" strike="noStrike" dirty="0">
                <a:solidFill>
                  <a:srgbClr val="6264A7"/>
                </a:solidFill>
                <a:effectLst/>
                <a:hlinkClick r:id="rId3" tooltip="https://www.equalitytoledo.org"/>
              </a:rPr>
              <a:t>www.equalitytoledo.org</a:t>
            </a:r>
            <a:endParaRPr lang="en-US" sz="1050" u="none" strike="noStrike" dirty="0">
              <a:solidFill>
                <a:srgbClr val="242424"/>
              </a:solidFill>
            </a:endParaRPr>
          </a:p>
          <a:p>
            <a:r>
              <a:rPr lang="en-US" sz="1050" b="0" i="0" dirty="0">
                <a:solidFill>
                  <a:srgbClr val="242424"/>
                </a:solidFill>
                <a:effectLst/>
              </a:rPr>
              <a:t>Spanish Language Resources – </a:t>
            </a:r>
            <a:r>
              <a:rPr lang="en-US" sz="1050" b="0" i="0" u="none" strike="noStrike" dirty="0">
                <a:solidFill>
                  <a:srgbClr val="6264A7"/>
                </a:solidFill>
                <a:effectLst/>
                <a:hlinkClick r:id="rId4" tooltip="https://gustavus.edu/diversity/latinxresources.php"/>
              </a:rPr>
              <a:t>https://gustavus.edu/diversity/LatinxResources.php</a:t>
            </a:r>
            <a:endParaRPr lang="en-US" sz="1050" u="none" strike="noStrike" dirty="0">
              <a:solidFill>
                <a:srgbClr val="242424"/>
              </a:solidFill>
            </a:endParaRPr>
          </a:p>
          <a:p>
            <a:r>
              <a:rPr lang="en-US" sz="1050" b="0" i="0" dirty="0">
                <a:solidFill>
                  <a:srgbClr val="242424"/>
                </a:solidFill>
                <a:effectLst/>
              </a:rPr>
              <a:t>American </a:t>
            </a:r>
            <a:r>
              <a:rPr lang="en-US" sz="1200" b="0" i="0" dirty="0">
                <a:solidFill>
                  <a:srgbClr val="242424"/>
                </a:solidFill>
                <a:effectLst/>
              </a:rPr>
              <a:t>Civil Liberties Union (ACLU) – </a:t>
            </a:r>
            <a:r>
              <a:rPr lang="en-US" sz="1200" b="0" i="0" u="none" strike="noStrike" dirty="0">
                <a:solidFill>
                  <a:srgbClr val="6264A7"/>
                </a:solidFill>
                <a:effectLst/>
                <a:hlinkClick r:id="rId5" tooltip="https://www.aclu.org/"/>
              </a:rPr>
              <a:t>www.aclu.org</a:t>
            </a:r>
            <a:endParaRPr lang="en-US" sz="1200" b="0" i="0" dirty="0">
              <a:solidFill>
                <a:srgbClr val="242424"/>
              </a:solidFill>
              <a:effectLst/>
            </a:endParaRPr>
          </a:p>
          <a:p>
            <a:r>
              <a:rPr lang="en-US" sz="1200" b="0" i="0" dirty="0">
                <a:solidFill>
                  <a:srgbClr val="242424"/>
                </a:solidFill>
                <a:effectLst/>
              </a:rPr>
              <a:t>Association for LGBT Issues in Counseling – </a:t>
            </a:r>
            <a:r>
              <a:rPr lang="en-US" sz="1200" b="0" i="0" u="none" strike="noStrike" dirty="0">
                <a:solidFill>
                  <a:srgbClr val="6264A7"/>
                </a:solidFill>
                <a:effectLst/>
                <a:hlinkClick r:id="rId6" tooltip="http://www.algbtic.org/"/>
              </a:rPr>
              <a:t>www.algbtic.org</a:t>
            </a:r>
            <a:endParaRPr lang="en-US" sz="1200" dirty="0">
              <a:solidFill>
                <a:srgbClr val="242424"/>
              </a:solidFill>
            </a:endParaRPr>
          </a:p>
          <a:p>
            <a:r>
              <a:rPr lang="en-US" sz="1200" b="0" i="0" dirty="0">
                <a:solidFill>
                  <a:srgbClr val="242424"/>
                </a:solidFill>
                <a:effectLst/>
              </a:rPr>
              <a:t>Bisexual Resource Center – </a:t>
            </a:r>
            <a:r>
              <a:rPr lang="en-US" sz="1200" b="0" i="0" u="none" strike="noStrike" dirty="0">
                <a:solidFill>
                  <a:srgbClr val="6264A7"/>
                </a:solidFill>
                <a:effectLst/>
                <a:hlinkClick r:id="rId7" tooltip="https://www.biresource.org"/>
              </a:rPr>
              <a:t>www.biresource.org</a:t>
            </a:r>
            <a:endParaRPr lang="en-US" sz="1200" u="none" strike="noStrike" dirty="0">
              <a:solidFill>
                <a:srgbClr val="242424"/>
              </a:solidFill>
            </a:endParaRPr>
          </a:p>
          <a:p>
            <a:r>
              <a:rPr lang="en-US" sz="1200" b="0" i="0" dirty="0">
                <a:solidFill>
                  <a:srgbClr val="242424"/>
                </a:solidFill>
                <a:effectLst/>
              </a:rPr>
              <a:t>Gay &amp; Lesbian Alliance Against Defamation (GLAAD) –</a:t>
            </a:r>
            <a:r>
              <a:rPr lang="en-US" sz="1200" b="0" i="0" u="none" strike="noStrike" dirty="0">
                <a:solidFill>
                  <a:srgbClr val="6264A7"/>
                </a:solidFill>
                <a:effectLst/>
                <a:hlinkClick r:id="rId8" tooltip="https://www.glaad.org/"/>
              </a:rPr>
              <a:t>www.glaad.org</a:t>
            </a:r>
            <a:endParaRPr lang="en-US" sz="1200" u="none" strike="noStrike" dirty="0">
              <a:solidFill>
                <a:srgbClr val="242424"/>
              </a:solidFill>
            </a:endParaRPr>
          </a:p>
          <a:p>
            <a:r>
              <a:rPr lang="en-US" sz="1200" b="0" i="0" dirty="0">
                <a:solidFill>
                  <a:srgbClr val="242424"/>
                </a:solidFill>
                <a:effectLst/>
              </a:rPr>
              <a:t>GLBT National Help Center – </a:t>
            </a:r>
            <a:r>
              <a:rPr lang="en-US" sz="1200" b="0" i="0" u="none" strike="noStrike" dirty="0">
                <a:solidFill>
                  <a:srgbClr val="6264A7"/>
                </a:solidFill>
                <a:effectLst/>
                <a:hlinkClick r:id="rId9" tooltip="http://www.glbtnationalhelpcenter.org/"/>
              </a:rPr>
              <a:t>www.glbtnationalhelpcenter.org</a:t>
            </a:r>
            <a:endParaRPr lang="en-US" sz="1200" u="none" strike="noStrike" dirty="0">
              <a:solidFill>
                <a:srgbClr val="242424"/>
              </a:solidFill>
            </a:endParaRPr>
          </a:p>
          <a:p>
            <a:r>
              <a:rPr lang="en-US" sz="1200" b="0" i="0" dirty="0">
                <a:solidFill>
                  <a:srgbClr val="242424"/>
                </a:solidFill>
                <a:effectLst/>
              </a:rPr>
              <a:t>Gay, Lesbian, Straight Education Network (GLSEN) – </a:t>
            </a:r>
            <a:r>
              <a:rPr lang="en-US" sz="1200" b="0" i="0" u="none" strike="noStrike" dirty="0">
                <a:solidFill>
                  <a:srgbClr val="6264A7"/>
                </a:solidFill>
                <a:effectLst/>
                <a:hlinkClick r:id="rId10" tooltip="http://www.glsen.org/"/>
              </a:rPr>
              <a:t>www.glsen.org</a:t>
            </a:r>
            <a:endParaRPr lang="en-US" sz="1200" u="none" strike="noStrike" dirty="0">
              <a:solidFill>
                <a:srgbClr val="242424"/>
              </a:solidFill>
            </a:endParaRPr>
          </a:p>
          <a:p>
            <a:r>
              <a:rPr lang="en-US" sz="1200" b="0" i="0" dirty="0">
                <a:solidFill>
                  <a:srgbClr val="242424"/>
                </a:solidFill>
                <a:effectLst/>
              </a:rPr>
              <a:t>Gay-Straight Alliance Network – </a:t>
            </a:r>
            <a:r>
              <a:rPr lang="en-US" sz="1200" b="0" i="0" u="none" strike="noStrike" dirty="0">
                <a:solidFill>
                  <a:srgbClr val="6264A7"/>
                </a:solidFill>
                <a:effectLst/>
                <a:hlinkClick r:id="rId11" tooltip="http://www.gsanetwork.org/"/>
              </a:rPr>
              <a:t>www.gsanetwork.org</a:t>
            </a:r>
            <a:endParaRPr lang="en-US" sz="1200" dirty="0">
              <a:solidFill>
                <a:srgbClr val="242424"/>
              </a:solidFill>
            </a:endParaRPr>
          </a:p>
          <a:p>
            <a:r>
              <a:rPr lang="en-US" sz="1200" b="0" i="0" dirty="0">
                <a:solidFill>
                  <a:srgbClr val="242424"/>
                </a:solidFill>
                <a:effectLst/>
              </a:rPr>
              <a:t>Human Rights Campaign – </a:t>
            </a:r>
            <a:r>
              <a:rPr lang="en-US" sz="1200" b="0" i="0" u="none" strike="noStrike" dirty="0">
                <a:solidFill>
                  <a:srgbClr val="6264A7"/>
                </a:solidFill>
                <a:effectLst/>
                <a:hlinkClick r:id="rId12" tooltip="https://www.hrc.org/"/>
              </a:rPr>
              <a:t>www.hrc.org</a:t>
            </a:r>
            <a:endParaRPr lang="en-US" sz="1200" u="none" strike="noStrike" dirty="0">
              <a:solidFill>
                <a:srgbClr val="242424"/>
              </a:solidFill>
            </a:endParaRPr>
          </a:p>
          <a:p>
            <a:r>
              <a:rPr lang="en-US" sz="1200" b="0" i="0" dirty="0">
                <a:solidFill>
                  <a:srgbClr val="242424"/>
                </a:solidFill>
                <a:effectLst/>
              </a:rPr>
              <a:t>It Gets Better Project – </a:t>
            </a:r>
            <a:r>
              <a:rPr lang="en-US" sz="1200" b="0" i="0" u="none" strike="noStrike" dirty="0">
                <a:solidFill>
                  <a:srgbClr val="6264A7"/>
                </a:solidFill>
                <a:effectLst/>
                <a:hlinkClick r:id="rId13" tooltip="http://www.itgetsbetter.org/"/>
              </a:rPr>
              <a:t>www.itgetsbetter.org</a:t>
            </a:r>
            <a:endParaRPr lang="en-US" sz="1200" b="0" i="0" u="none" strike="noStrike" dirty="0">
              <a:solidFill>
                <a:srgbClr val="6264A7"/>
              </a:solidFill>
              <a:effectLst/>
            </a:endParaRPr>
          </a:p>
          <a:p>
            <a:r>
              <a:rPr lang="en-US" sz="1200" b="0" i="0" dirty="0">
                <a:solidFill>
                  <a:srgbClr val="242424"/>
                </a:solidFill>
                <a:effectLst/>
              </a:rPr>
              <a:t>Lambda Legal – </a:t>
            </a:r>
            <a:r>
              <a:rPr lang="en-US" sz="1200" b="0" i="0" u="none" strike="noStrike" dirty="0">
                <a:solidFill>
                  <a:srgbClr val="6264A7"/>
                </a:solidFill>
                <a:effectLst/>
                <a:hlinkClick r:id="rId14" tooltip="https://www.lambdalegal.org"/>
              </a:rPr>
              <a:t>www.lambdalegal.org</a:t>
            </a:r>
            <a:endParaRPr lang="en-US" sz="1200" u="none" strike="noStrike" dirty="0">
              <a:solidFill>
                <a:srgbClr val="242424"/>
              </a:solidFill>
            </a:endParaRPr>
          </a:p>
          <a:p>
            <a:r>
              <a:rPr lang="en-US" sz="1200" b="0" i="0" dirty="0">
                <a:solidFill>
                  <a:srgbClr val="242424"/>
                </a:solidFill>
                <a:effectLst/>
              </a:rPr>
              <a:t>LGBT Racial Equality – </a:t>
            </a:r>
            <a:r>
              <a:rPr lang="en-US" sz="1200" b="0" i="0" u="none" strike="noStrike" dirty="0">
                <a:solidFill>
                  <a:srgbClr val="6264A7"/>
                </a:solidFill>
                <a:effectLst/>
                <a:hlinkClick r:id="rId15" tooltip="http://www.lgbtracialequality.org/"/>
              </a:rPr>
              <a:t>www.lgbtracialequality.org</a:t>
            </a:r>
            <a:endParaRPr lang="en-US" sz="1200" u="none" strike="noStrike" dirty="0">
              <a:solidFill>
                <a:srgbClr val="242424"/>
              </a:solidFill>
            </a:endParaRPr>
          </a:p>
          <a:p>
            <a:r>
              <a:rPr lang="en-US" sz="1200" b="0" i="0" dirty="0">
                <a:solidFill>
                  <a:srgbClr val="242424"/>
                </a:solidFill>
                <a:effectLst/>
              </a:rPr>
              <a:t>Matthew Shepard Foundation – </a:t>
            </a:r>
            <a:r>
              <a:rPr lang="en-US" sz="1200" b="0" i="0" u="none" strike="noStrike" dirty="0">
                <a:solidFill>
                  <a:srgbClr val="6264A7"/>
                </a:solidFill>
                <a:effectLst/>
                <a:hlinkClick r:id="rId16" tooltip="http://www.matthewshepard.org/"/>
              </a:rPr>
              <a:t>www.matthewshepard.org</a:t>
            </a:r>
            <a:endParaRPr lang="en-US" sz="1200" u="none" strike="noStrike" dirty="0">
              <a:solidFill>
                <a:srgbClr val="242424"/>
              </a:solidFill>
            </a:endParaRPr>
          </a:p>
          <a:p>
            <a:r>
              <a:rPr lang="en-US" sz="1200" b="0" i="0" dirty="0">
                <a:solidFill>
                  <a:srgbClr val="242424"/>
                </a:solidFill>
                <a:effectLst/>
              </a:rPr>
              <a:t>National Youth Advocacy Coalition – </a:t>
            </a:r>
            <a:r>
              <a:rPr lang="en-US" sz="1200" b="0" i="0" u="none" strike="noStrike" dirty="0">
                <a:solidFill>
                  <a:srgbClr val="6264A7"/>
                </a:solidFill>
                <a:effectLst/>
                <a:hlinkClick r:id="rId17" tooltip="http://www.nyacyouth.org/"/>
              </a:rPr>
              <a:t>www.nyacyouth.org</a:t>
            </a:r>
            <a:endParaRPr lang="en-US" sz="1200" u="none" strike="noStrike" dirty="0">
              <a:solidFill>
                <a:srgbClr val="242424"/>
              </a:solidFill>
            </a:endParaRPr>
          </a:p>
          <a:p>
            <a:r>
              <a:rPr lang="en-US" sz="1200" b="0" i="0" dirty="0">
                <a:solidFill>
                  <a:srgbClr val="242424"/>
                </a:solidFill>
                <a:effectLst/>
              </a:rPr>
              <a:t>National Center for Lesbian Rights – </a:t>
            </a:r>
            <a:r>
              <a:rPr lang="en-US" sz="1200" b="0" i="0" u="none" strike="noStrike" dirty="0">
                <a:solidFill>
                  <a:srgbClr val="6264A7"/>
                </a:solidFill>
                <a:effectLst/>
                <a:hlinkClick r:id="rId18" tooltip="http://www.nclrights.org/"/>
              </a:rPr>
              <a:t>www.nclrights.org</a:t>
            </a:r>
            <a:endParaRPr lang="en-US" sz="1200" b="0" i="0" u="none" strike="noStrike" dirty="0">
              <a:solidFill>
                <a:srgbClr val="6264A7"/>
              </a:solidFill>
              <a:effectLst/>
            </a:endParaRPr>
          </a:p>
          <a:p>
            <a:r>
              <a:rPr lang="en-US" sz="1200" b="0" i="0" dirty="0">
                <a:solidFill>
                  <a:srgbClr val="242424"/>
                </a:solidFill>
                <a:effectLst/>
              </a:rPr>
              <a:t>National Gay and Lesbian Task Force – </a:t>
            </a:r>
            <a:r>
              <a:rPr lang="en-US" sz="1200" b="0" i="0" u="none" strike="noStrike" dirty="0">
                <a:solidFill>
                  <a:srgbClr val="6264A7"/>
                </a:solidFill>
                <a:effectLst/>
                <a:hlinkClick r:id="rId19" tooltip="http://www.ngltf.org/"/>
              </a:rPr>
              <a:t>www.ngltf.org</a:t>
            </a:r>
            <a:endParaRPr lang="en-US" sz="1200" u="none" strike="noStrike" dirty="0">
              <a:solidFill>
                <a:srgbClr val="242424"/>
              </a:solidFill>
            </a:endParaRPr>
          </a:p>
          <a:p>
            <a:r>
              <a:rPr lang="en-US" sz="1200" b="0" i="0" dirty="0">
                <a:solidFill>
                  <a:srgbClr val="242424"/>
                </a:solidFill>
                <a:effectLst/>
              </a:rPr>
              <a:t>NOH8 Campaign – </a:t>
            </a:r>
            <a:r>
              <a:rPr lang="en-US" sz="1200" b="0" i="0" u="none" strike="noStrike" dirty="0">
                <a:solidFill>
                  <a:srgbClr val="6264A7"/>
                </a:solidFill>
                <a:effectLst/>
                <a:hlinkClick r:id="rId20" tooltip="http://www.noh8campaign.com/"/>
              </a:rPr>
              <a:t>www.noh8campaign.com</a:t>
            </a:r>
            <a:endParaRPr lang="en-US" sz="1200" u="none" strike="noStrike" dirty="0">
              <a:solidFill>
                <a:srgbClr val="242424"/>
              </a:solidFill>
            </a:endParaRPr>
          </a:p>
          <a:p>
            <a:r>
              <a:rPr lang="en-US" sz="1200" b="0" i="0" dirty="0">
                <a:solidFill>
                  <a:srgbClr val="242424"/>
                </a:solidFill>
                <a:effectLst/>
              </a:rPr>
              <a:t>Parents, Families and Friends of Lesbians and Gays (PFLAG) – </a:t>
            </a:r>
            <a:r>
              <a:rPr lang="en-US" sz="1200" b="0" i="0" u="none" strike="noStrike" dirty="0">
                <a:solidFill>
                  <a:srgbClr val="6264A7"/>
                </a:solidFill>
                <a:effectLst/>
                <a:hlinkClick r:id="rId21" tooltip="https://www.pflag.org/"/>
              </a:rPr>
              <a:t>www.pflag.org</a:t>
            </a:r>
            <a:endParaRPr lang="en-US" sz="1200" u="none" strike="noStrike" dirty="0">
              <a:solidFill>
                <a:srgbClr val="242424"/>
              </a:solidFill>
            </a:endParaRPr>
          </a:p>
          <a:p>
            <a:r>
              <a:rPr lang="en-US" sz="1200" b="0" i="0" dirty="0">
                <a:solidFill>
                  <a:srgbClr val="242424"/>
                </a:solidFill>
                <a:effectLst/>
              </a:rPr>
              <a:t>The Advocate – </a:t>
            </a:r>
            <a:r>
              <a:rPr lang="en-US" sz="1200" b="0" i="0" u="none" strike="noStrike" dirty="0">
                <a:solidFill>
                  <a:srgbClr val="6264A7"/>
                </a:solidFill>
                <a:effectLst/>
                <a:hlinkClick r:id="rId22" tooltip="http://www.advocate.com/"/>
              </a:rPr>
              <a:t>www.advocate.com</a:t>
            </a:r>
            <a:endParaRPr lang="en-US" sz="1200" u="none" strike="noStrike" dirty="0">
              <a:solidFill>
                <a:srgbClr val="242424"/>
              </a:solidFill>
            </a:endParaRPr>
          </a:p>
          <a:p>
            <a:r>
              <a:rPr lang="en-US" sz="1200" b="0" i="0" dirty="0">
                <a:solidFill>
                  <a:srgbClr val="242424"/>
                </a:solidFill>
                <a:effectLst/>
              </a:rPr>
              <a:t>The Trevor Project – </a:t>
            </a:r>
            <a:r>
              <a:rPr lang="en-US" sz="1200" b="0" i="0" u="none" strike="noStrike" dirty="0">
                <a:solidFill>
                  <a:srgbClr val="6264A7"/>
                </a:solidFill>
                <a:effectLst/>
                <a:hlinkClick r:id="rId23" tooltip="https://www.thetrevorproject.org/"/>
              </a:rPr>
              <a:t>www.thetrevorproject.org</a:t>
            </a:r>
            <a:endParaRPr lang="en-US" sz="1200" u="none" strike="noStrike" dirty="0">
              <a:solidFill>
                <a:srgbClr val="242424"/>
              </a:solidFill>
            </a:endParaRPr>
          </a:p>
          <a:p>
            <a:r>
              <a:rPr lang="en-US" sz="1200" b="0" i="0" dirty="0">
                <a:solidFill>
                  <a:srgbClr val="242424"/>
                </a:solidFill>
                <a:effectLst/>
              </a:rPr>
              <a:t>Trans Family – </a:t>
            </a:r>
            <a:r>
              <a:rPr lang="en-US" sz="1200" b="0" i="0" u="none" strike="noStrike" dirty="0">
                <a:solidFill>
                  <a:srgbClr val="6264A7"/>
                </a:solidFill>
                <a:effectLst/>
                <a:hlinkClick r:id="rId24" tooltip="https://www.transfamily.org"/>
              </a:rPr>
              <a:t>www.transfamily.org</a:t>
            </a:r>
            <a:endParaRPr lang="en-US" sz="1200" dirty="0"/>
          </a:p>
          <a:p>
            <a:endParaRPr lang="en-US" sz="1200" dirty="0"/>
          </a:p>
          <a:p>
            <a:endParaRPr lang="en-US" sz="800" dirty="0"/>
          </a:p>
        </p:txBody>
      </p:sp>
      <p:pic>
        <p:nvPicPr>
          <p:cNvPr id="5" name="Picture 4" descr="A picture of Marsha P Johnson">
            <a:extLst>
              <a:ext uri="{FF2B5EF4-FFF2-40B4-BE49-F238E27FC236}">
                <a16:creationId xmlns:a16="http://schemas.microsoft.com/office/drawing/2014/main" id="{B34CCFD4-EF12-35C4-11A7-F3CAE91EFA26}"/>
              </a:ext>
            </a:extLst>
          </p:cNvPr>
          <p:cNvPicPr>
            <a:picLocks noChangeAspect="1"/>
          </p:cNvPicPr>
          <p:nvPr/>
        </p:nvPicPr>
        <p:blipFill>
          <a:blip r:embed="rId25"/>
          <a:stretch>
            <a:fillRect/>
          </a:stretch>
        </p:blipFill>
        <p:spPr>
          <a:xfrm>
            <a:off x="8924693" y="5058971"/>
            <a:ext cx="2988952" cy="1494476"/>
          </a:xfrm>
          <a:prstGeom prst="rect">
            <a:avLst/>
          </a:prstGeom>
        </p:spPr>
      </p:pic>
    </p:spTree>
    <p:extLst>
      <p:ext uri="{BB962C8B-B14F-4D97-AF65-F5344CB8AC3E}">
        <p14:creationId xmlns:p14="http://schemas.microsoft.com/office/powerpoint/2010/main" val="412051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30889F2-146C-67DF-593F-F111C9E7EF13}"/>
              </a:ext>
            </a:extLst>
          </p:cNvPr>
          <p:cNvSpPr>
            <a:spLocks noGrp="1"/>
          </p:cNvSpPr>
          <p:nvPr>
            <p:ph type="title"/>
          </p:nvPr>
        </p:nvSpPr>
        <p:spPr>
          <a:xfrm>
            <a:off x="762000" y="715964"/>
            <a:ext cx="10591800" cy="646332"/>
          </a:xfrm>
        </p:spPr>
        <p:txBody>
          <a:bodyPr/>
          <a:lstStyle/>
          <a:p>
            <a:r>
              <a:rPr lang="en-US" dirty="0"/>
              <a:t>Community Agreement</a:t>
            </a:r>
          </a:p>
        </p:txBody>
      </p:sp>
      <p:sp>
        <p:nvSpPr>
          <p:cNvPr id="7" name="Text Placeholder 6">
            <a:extLst>
              <a:ext uri="{FF2B5EF4-FFF2-40B4-BE49-F238E27FC236}">
                <a16:creationId xmlns:a16="http://schemas.microsoft.com/office/drawing/2014/main" id="{1CD63624-7232-7495-E7F4-71A9FBE2C429}"/>
              </a:ext>
            </a:extLst>
          </p:cNvPr>
          <p:cNvSpPr>
            <a:spLocks noGrp="1"/>
          </p:cNvSpPr>
          <p:nvPr>
            <p:ph type="body" sz="quarter" idx="11"/>
          </p:nvPr>
        </p:nvSpPr>
        <p:spPr>
          <a:xfrm>
            <a:off x="762000" y="1432562"/>
            <a:ext cx="10667999" cy="927425"/>
          </a:xfrm>
        </p:spPr>
        <p:txBody>
          <a:bodyPr/>
          <a:lstStyle/>
          <a:p>
            <a:r>
              <a:rPr lang="en-US" dirty="0"/>
              <a:t>At BOMA San Francisco, we believe in creating a safe environment for all our members.</a:t>
            </a:r>
          </a:p>
        </p:txBody>
      </p:sp>
      <p:sp>
        <p:nvSpPr>
          <p:cNvPr id="8" name="TextBox 7">
            <a:extLst>
              <a:ext uri="{FF2B5EF4-FFF2-40B4-BE49-F238E27FC236}">
                <a16:creationId xmlns:a16="http://schemas.microsoft.com/office/drawing/2014/main" id="{C68BF22D-95A3-28BC-214B-02370C7488E1}"/>
              </a:ext>
            </a:extLst>
          </p:cNvPr>
          <p:cNvSpPr txBox="1"/>
          <p:nvPr/>
        </p:nvSpPr>
        <p:spPr>
          <a:xfrm>
            <a:off x="694943" y="2100647"/>
            <a:ext cx="5401056" cy="4308872"/>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515151"/>
                </a:solidFill>
                <a:effectLst/>
                <a:latin typeface="Arial" panose="020B0604020202020204" pitchFamily="34" charset="0"/>
                <a:ea typeface="Times New Roman" panose="02020603050405020304" pitchFamily="18" charset="0"/>
              </a:rPr>
              <a:t>Be Curious, Open, &amp; Respectful</a:t>
            </a:r>
            <a:r>
              <a:rPr lang="en-US" sz="1600" dirty="0">
                <a:solidFill>
                  <a:srgbClr val="515151"/>
                </a:solidFill>
                <a:effectLst/>
                <a:latin typeface="Arial" panose="020B0604020202020204" pitchFamily="34" charset="0"/>
                <a:ea typeface="Times New Roman" panose="02020603050405020304" pitchFamily="18" charset="0"/>
              </a:rPr>
              <a:t> - We throw sunshine, not shade.</a:t>
            </a:r>
          </a:p>
          <a:p>
            <a:pPr marL="285750" indent="-285750">
              <a:buFont typeface="Arial" panose="020B0604020202020204" pitchFamily="34" charset="0"/>
              <a:buChar char="•"/>
            </a:pPr>
            <a:endParaRPr lang="en-US" sz="16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US" sz="1600" b="1" dirty="0">
                <a:solidFill>
                  <a:srgbClr val="515151"/>
                </a:solidFill>
                <a:effectLst/>
                <a:latin typeface="Arial" panose="020B0604020202020204" pitchFamily="34" charset="0"/>
                <a:ea typeface="Times New Roman" panose="02020603050405020304" pitchFamily="18" charset="0"/>
              </a:rPr>
              <a:t>No one knows everything</a:t>
            </a:r>
            <a:r>
              <a:rPr lang="en-US" sz="1600" dirty="0">
                <a:solidFill>
                  <a:srgbClr val="515151"/>
                </a:solidFill>
                <a:effectLst/>
                <a:latin typeface="Arial" panose="020B0604020202020204" pitchFamily="34" charset="0"/>
                <a:ea typeface="Times New Roman" panose="02020603050405020304" pitchFamily="18" charset="0"/>
              </a:rPr>
              <a:t> - Together we know a lot.</a:t>
            </a:r>
          </a:p>
          <a:p>
            <a:pPr marL="285750" indent="-285750">
              <a:buFont typeface="Arial" panose="020B0604020202020204" pitchFamily="34" charset="0"/>
              <a:buChar char="•"/>
            </a:pPr>
            <a:endParaRPr lang="en-US" sz="16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US" sz="1600" b="1" dirty="0">
                <a:solidFill>
                  <a:srgbClr val="515151"/>
                </a:solidFill>
                <a:effectLst/>
                <a:latin typeface="Arial" panose="020B0604020202020204" pitchFamily="34" charset="0"/>
                <a:ea typeface="Times New Roman" panose="02020603050405020304" pitchFamily="18" charset="0"/>
              </a:rPr>
              <a:t>Confidentiality</a:t>
            </a:r>
            <a:r>
              <a:rPr lang="en-US" sz="1600" dirty="0">
                <a:solidFill>
                  <a:srgbClr val="515151"/>
                </a:solidFill>
                <a:effectLst/>
                <a:latin typeface="Arial" panose="020B0604020202020204" pitchFamily="34" charset="0"/>
                <a:ea typeface="Times New Roman" panose="02020603050405020304" pitchFamily="18" charset="0"/>
              </a:rPr>
              <a:t> - Don’t speak for others without explicit permission, don’t share something communicated in a private or safe space.</a:t>
            </a:r>
          </a:p>
          <a:p>
            <a:pPr marL="285750" indent="-285750">
              <a:buFont typeface="Arial" panose="020B0604020202020204" pitchFamily="34" charset="0"/>
              <a:buChar char="•"/>
            </a:pPr>
            <a:endParaRPr lang="en-US" sz="1600" dirty="0">
              <a:effectLst/>
              <a:latin typeface="Times New Roman" panose="02020603050405020304" pitchFamily="18" charset="0"/>
              <a:ea typeface="Times New Roman" panose="02020603050405020304" pitchFamily="18" charset="0"/>
            </a:endParaRPr>
          </a:p>
          <a:p>
            <a:pPr marL="285750" marR="0" lvl="0" indent="-285750">
              <a:buFont typeface="Arial" panose="020B0604020202020204" pitchFamily="34" charset="0"/>
              <a:buChar char="•"/>
            </a:pPr>
            <a:r>
              <a:rPr lang="en-US" sz="1600" b="1" dirty="0">
                <a:solidFill>
                  <a:srgbClr val="515151"/>
                </a:solidFill>
                <a:effectLst/>
                <a:latin typeface="Arial" panose="020B0604020202020204" pitchFamily="34" charset="0"/>
                <a:ea typeface="Times New Roman" panose="02020603050405020304" pitchFamily="18" charset="0"/>
              </a:rPr>
              <a:t>One mic</a:t>
            </a:r>
            <a:r>
              <a:rPr lang="en-US" sz="1600" dirty="0">
                <a:solidFill>
                  <a:srgbClr val="515151"/>
                </a:solidFill>
                <a:effectLst/>
                <a:latin typeface="Arial" panose="020B0604020202020204" pitchFamily="34" charset="0"/>
                <a:ea typeface="Times New Roman" panose="02020603050405020304" pitchFamily="18" charset="0"/>
              </a:rPr>
              <a:t> - One voice at a time</a:t>
            </a:r>
          </a:p>
          <a:p>
            <a:pPr marL="285750" marR="0" lvl="0" indent="-285750">
              <a:buFont typeface="Arial" panose="020B0604020202020204" pitchFamily="34" charset="0"/>
              <a:buChar char="•"/>
            </a:pPr>
            <a:endParaRPr lang="en-US" sz="1600" dirty="0">
              <a:effectLst/>
              <a:latin typeface="Times New Roman" panose="02020603050405020304" pitchFamily="18" charset="0"/>
              <a:ea typeface="Times New Roman" panose="02020603050405020304" pitchFamily="18" charset="0"/>
            </a:endParaRPr>
          </a:p>
          <a:p>
            <a:pPr marL="285750" marR="0" lvl="0" indent="-285750" algn="l">
              <a:buFont typeface="Arial" panose="020B0604020202020204" pitchFamily="34" charset="0"/>
              <a:buChar char="•"/>
            </a:pPr>
            <a:r>
              <a:rPr lang="en-US" sz="1600" b="1" dirty="0">
                <a:solidFill>
                  <a:srgbClr val="515151"/>
                </a:solidFill>
                <a:effectLst/>
                <a:latin typeface="Arial" panose="020B0604020202020204" pitchFamily="34" charset="0"/>
                <a:ea typeface="Times New Roman" panose="02020603050405020304" pitchFamily="18" charset="0"/>
              </a:rPr>
              <a:t>Take Space / Make Space</a:t>
            </a:r>
            <a:r>
              <a:rPr lang="en-US" sz="1600" dirty="0">
                <a:solidFill>
                  <a:srgbClr val="515151"/>
                </a:solidFill>
                <a:effectLst/>
                <a:latin typeface="Arial" panose="020B0604020202020204" pitchFamily="34" charset="0"/>
                <a:ea typeface="Times New Roman" panose="02020603050405020304" pitchFamily="18" charset="0"/>
              </a:rPr>
              <a:t> - If you’re usually </a:t>
            </a:r>
            <a:r>
              <a:rPr lang="en-US" sz="1600" u="sng" dirty="0">
                <a:solidFill>
                  <a:srgbClr val="515151"/>
                </a:solidFill>
                <a:effectLst/>
                <a:latin typeface="Arial" panose="020B0604020202020204" pitchFamily="34" charset="0"/>
                <a:ea typeface="Times New Roman" panose="02020603050405020304" pitchFamily="18" charset="0"/>
              </a:rPr>
              <a:t>quiet</a:t>
            </a:r>
            <a:r>
              <a:rPr lang="en-US" sz="1600" dirty="0">
                <a:solidFill>
                  <a:srgbClr val="515151"/>
                </a:solidFill>
                <a:effectLst/>
                <a:latin typeface="Arial" panose="020B0604020202020204" pitchFamily="34" charset="0"/>
                <a:ea typeface="Times New Roman" panose="02020603050405020304" pitchFamily="18" charset="0"/>
              </a:rPr>
              <a:t> challenge yourself to take more space. If you’re usually talking, be mindful to listen for other voices.</a:t>
            </a:r>
          </a:p>
          <a:p>
            <a:pPr marR="0" lvl="0" algn="l"/>
            <a:endParaRPr lang="en-US" sz="1600" dirty="0">
              <a:solidFill>
                <a:srgbClr val="515151"/>
              </a:solidFill>
              <a:effectLst/>
              <a:latin typeface="Arial" panose="020B0604020202020204" pitchFamily="34" charset="0"/>
              <a:ea typeface="Times New Roman" panose="02020603050405020304" pitchFamily="18" charset="0"/>
            </a:endParaRPr>
          </a:p>
          <a:p>
            <a:pPr marL="285750" marR="0" lvl="0" indent="-285750" algn="l">
              <a:buFont typeface="Arial" panose="020B0604020202020204" pitchFamily="34" charset="0"/>
              <a:buChar char="•"/>
            </a:pPr>
            <a:endParaRPr lang="en-US" sz="16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endParaRPr lang="en-US" dirty="0">
              <a:solidFill>
                <a:schemeClr val="accent6"/>
              </a:solidFill>
            </a:endParaRPr>
          </a:p>
        </p:txBody>
      </p:sp>
      <p:sp>
        <p:nvSpPr>
          <p:cNvPr id="9" name="TextBox 8">
            <a:extLst>
              <a:ext uri="{FF2B5EF4-FFF2-40B4-BE49-F238E27FC236}">
                <a16:creationId xmlns:a16="http://schemas.microsoft.com/office/drawing/2014/main" id="{2C6475E4-6A0B-374E-7111-1898B3A19DB8}"/>
              </a:ext>
            </a:extLst>
          </p:cNvPr>
          <p:cNvSpPr txBox="1"/>
          <p:nvPr/>
        </p:nvSpPr>
        <p:spPr>
          <a:xfrm>
            <a:off x="6288022" y="2100647"/>
            <a:ext cx="5401055" cy="2554545"/>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515151"/>
                </a:solidFill>
                <a:effectLst/>
                <a:latin typeface="Arial" panose="020B0604020202020204" pitchFamily="34" charset="0"/>
                <a:ea typeface="Times New Roman" panose="02020603050405020304" pitchFamily="18" charset="0"/>
              </a:rPr>
              <a:t>Avoid Jargon, Acronyms, and Industry language</a:t>
            </a:r>
            <a:r>
              <a:rPr lang="en-US" sz="1600" dirty="0">
                <a:solidFill>
                  <a:srgbClr val="515151"/>
                </a:solidFill>
                <a:effectLst/>
                <a:latin typeface="Arial" panose="020B0604020202020204" pitchFamily="34" charset="0"/>
                <a:ea typeface="Times New Roman" panose="02020603050405020304" pitchFamily="18" charset="0"/>
              </a:rPr>
              <a:t> - Use inclusive language that is accessible for people with varying inside knowledge</a:t>
            </a:r>
          </a:p>
          <a:p>
            <a:pPr marL="285750" indent="-285750">
              <a:buFont typeface="Arial" panose="020B0604020202020204" pitchFamily="34" charset="0"/>
              <a:buChar char="•"/>
            </a:pPr>
            <a:endParaRPr lang="en-US" sz="1600" dirty="0">
              <a:effectLst/>
              <a:latin typeface="Times New Roman" panose="02020603050405020304" pitchFamily="18" charset="0"/>
              <a:ea typeface="Times New Roman" panose="02020603050405020304" pitchFamily="18" charset="0"/>
            </a:endParaRPr>
          </a:p>
          <a:p>
            <a:pPr marL="285750" marR="0" lvl="0" indent="-285750">
              <a:buFont typeface="Arial" panose="020B0604020202020204" pitchFamily="34" charset="0"/>
              <a:buChar char="•"/>
            </a:pPr>
            <a:r>
              <a:rPr lang="en-US" sz="1600" b="1" dirty="0">
                <a:solidFill>
                  <a:srgbClr val="515151"/>
                </a:solidFill>
                <a:effectLst/>
                <a:latin typeface="Arial" panose="020B0604020202020204" pitchFamily="34" charset="0"/>
                <a:ea typeface="Times New Roman" panose="02020603050405020304" pitchFamily="18" charset="0"/>
              </a:rPr>
              <a:t>Be aware of time</a:t>
            </a:r>
            <a:r>
              <a:rPr lang="en-US" sz="1600" dirty="0">
                <a:solidFill>
                  <a:srgbClr val="515151"/>
                </a:solidFill>
                <a:effectLst/>
                <a:latin typeface="Arial" panose="020B0604020202020204" pitchFamily="34" charset="0"/>
                <a:ea typeface="Times New Roman" panose="02020603050405020304" pitchFamily="18" charset="0"/>
              </a:rPr>
              <a:t> </a:t>
            </a:r>
          </a:p>
          <a:p>
            <a:pPr marR="0" lvl="0"/>
            <a:endParaRPr lang="en-US" sz="1600" dirty="0">
              <a:solidFill>
                <a:srgbClr val="515151"/>
              </a:solidFill>
              <a:effectLst/>
              <a:latin typeface="Arial" panose="020B0604020202020204" pitchFamily="34" charset="0"/>
              <a:ea typeface="Times New Roman" panose="02020603050405020304" pitchFamily="18" charset="0"/>
            </a:endParaRPr>
          </a:p>
          <a:p>
            <a:pPr marL="285750" marR="0" lvl="0" indent="-285750">
              <a:buFont typeface="Arial" panose="020B0604020202020204" pitchFamily="34" charset="0"/>
              <a:buChar char="•"/>
            </a:pPr>
            <a:r>
              <a:rPr lang="en-US" sz="1600" b="1" dirty="0">
                <a:solidFill>
                  <a:srgbClr val="515151"/>
                </a:solidFill>
                <a:effectLst/>
                <a:latin typeface="Arial" panose="020B0604020202020204" pitchFamily="34" charset="0"/>
                <a:ea typeface="Times New Roman" panose="02020603050405020304" pitchFamily="18" charset="0"/>
              </a:rPr>
              <a:t>Speak from your own experience</a:t>
            </a:r>
            <a:r>
              <a:rPr lang="en-US" sz="1600" dirty="0">
                <a:solidFill>
                  <a:srgbClr val="515151"/>
                </a:solidFill>
                <a:effectLst/>
                <a:latin typeface="Arial" panose="020B0604020202020204" pitchFamily="34" charset="0"/>
                <a:ea typeface="Times New Roman" panose="02020603050405020304" pitchFamily="18" charset="0"/>
              </a:rPr>
              <a:t> </a:t>
            </a:r>
          </a:p>
          <a:p>
            <a:pPr marR="0" lvl="0"/>
            <a:endParaRPr lang="en-US" sz="1600" dirty="0">
              <a:effectLst/>
              <a:latin typeface="Times New Roman" panose="02020603050405020304" pitchFamily="18" charset="0"/>
              <a:ea typeface="Times New Roman" panose="02020603050405020304" pitchFamily="18" charset="0"/>
            </a:endParaRPr>
          </a:p>
          <a:p>
            <a:pPr marL="285750" marR="0" lvl="0" indent="-285750" algn="l">
              <a:buFont typeface="Arial" panose="020B0604020202020204" pitchFamily="34" charset="0"/>
              <a:buChar char="•"/>
            </a:pPr>
            <a:r>
              <a:rPr lang="en-US" sz="1600" b="1" dirty="0">
                <a:solidFill>
                  <a:srgbClr val="515151"/>
                </a:solidFill>
                <a:effectLst/>
                <a:latin typeface="Arial" panose="020B0604020202020204" pitchFamily="34" charset="0"/>
                <a:ea typeface="Times New Roman" panose="02020603050405020304" pitchFamily="18" charset="0"/>
              </a:rPr>
              <a:t>Be conscious of intent vs. impact</a:t>
            </a:r>
            <a:r>
              <a:rPr lang="en-US" sz="1600" dirty="0">
                <a:solidFill>
                  <a:srgbClr val="515151"/>
                </a:solidFill>
                <a:effectLst/>
                <a:latin typeface="Arial" panose="020B0604020202020204" pitchFamily="34" charset="0"/>
                <a:ea typeface="Times New Roman" panose="02020603050405020304" pitchFamily="18" charset="0"/>
              </a:rPr>
              <a:t> - no matter the  intention, you’re responsible for your impact</a:t>
            </a:r>
          </a:p>
        </p:txBody>
      </p:sp>
      <p:sp>
        <p:nvSpPr>
          <p:cNvPr id="10" name="TextBox 9">
            <a:extLst>
              <a:ext uri="{FF2B5EF4-FFF2-40B4-BE49-F238E27FC236}">
                <a16:creationId xmlns:a16="http://schemas.microsoft.com/office/drawing/2014/main" id="{0C191FFB-182B-A7CC-245A-91BF012400A4}"/>
              </a:ext>
            </a:extLst>
          </p:cNvPr>
          <p:cNvSpPr txBox="1"/>
          <p:nvPr/>
        </p:nvSpPr>
        <p:spPr>
          <a:xfrm>
            <a:off x="6288022" y="5323277"/>
            <a:ext cx="4059937" cy="280782"/>
          </a:xfrm>
          <a:prstGeom prst="rect">
            <a:avLst/>
          </a:prstGeom>
          <a:noFill/>
        </p:spPr>
        <p:txBody>
          <a:bodyPr wrap="square" rtlCol="0">
            <a:spAutoFit/>
          </a:bodyPr>
          <a:lstStyle/>
          <a:p>
            <a:pPr marL="0" marR="0">
              <a:lnSpc>
                <a:spcPct val="107000"/>
              </a:lnSpc>
              <a:spcBef>
                <a:spcPts val="0"/>
              </a:spcBef>
              <a:spcAft>
                <a:spcPts val="800"/>
              </a:spcAft>
            </a:pPr>
            <a:r>
              <a:rPr lang="en-US" sz="1200" u="sng">
                <a:solidFill>
                  <a:srgbClr val="202124"/>
                </a:solidFill>
                <a:effectLst/>
                <a:latin typeface="Roboto" panose="02000000000000000000" pitchFamily="2" charset="0"/>
                <a:ea typeface="Calibri" panose="020F0502020204030204" pitchFamily="34" charset="0"/>
                <a:cs typeface="Times New Roman" panose="02020603050405020304" pitchFamily="18" charset="0"/>
                <a:hlinkClick r:id="rId2"/>
              </a:rPr>
              <a:t>https://nesawg.org/conference/community-agreements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582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BA0B6F-5258-479C-87B7-C806E6757035}"/>
              </a:ext>
            </a:extLst>
          </p:cNvPr>
          <p:cNvSpPr>
            <a:spLocks noGrp="1"/>
          </p:cNvSpPr>
          <p:nvPr>
            <p:ph type="title"/>
          </p:nvPr>
        </p:nvSpPr>
        <p:spPr>
          <a:xfrm>
            <a:off x="762000" y="715961"/>
            <a:ext cx="6477000" cy="1189038"/>
          </a:xfrm>
        </p:spPr>
        <p:txBody>
          <a:bodyPr/>
          <a:lstStyle/>
          <a:p>
            <a:r>
              <a:rPr lang="en-US" dirty="0"/>
              <a:t>Panelists</a:t>
            </a:r>
          </a:p>
        </p:txBody>
      </p:sp>
      <p:sp>
        <p:nvSpPr>
          <p:cNvPr id="2" name="Text Placeholder 1">
            <a:extLst>
              <a:ext uri="{FF2B5EF4-FFF2-40B4-BE49-F238E27FC236}">
                <a16:creationId xmlns:a16="http://schemas.microsoft.com/office/drawing/2014/main" id="{3F36812B-2065-4A2B-B59B-8957022687BC}"/>
              </a:ext>
            </a:extLst>
          </p:cNvPr>
          <p:cNvSpPr>
            <a:spLocks noGrp="1"/>
          </p:cNvSpPr>
          <p:nvPr>
            <p:ph type="body" sz="quarter" idx="11"/>
          </p:nvPr>
        </p:nvSpPr>
        <p:spPr>
          <a:xfrm>
            <a:off x="762000" y="1671247"/>
            <a:ext cx="4868418" cy="3807621"/>
          </a:xfrm>
        </p:spPr>
        <p:txBody>
          <a:bodyPr/>
          <a:lstStyle/>
          <a:p>
            <a:r>
              <a:rPr lang="en-US" altLang="en-US" sz="1400" dirty="0"/>
              <a:t>Alexandra “Ali” von Klan (She, Her, Hers) </a:t>
            </a:r>
          </a:p>
          <a:p>
            <a:pPr lvl="1"/>
            <a:r>
              <a:rPr lang="en-US" altLang="en-US" sz="1400" dirty="0"/>
              <a:t>Chair of Otis Pride, LGBTQIA+ Employee Resource Group</a:t>
            </a:r>
          </a:p>
          <a:p>
            <a:pPr lvl="1"/>
            <a:r>
              <a:rPr lang="en-US" altLang="en-US" sz="1400" dirty="0"/>
              <a:t>Project Manager at Otis Elevator Company, “Best Places to Work for LGBTQ+ Equality”</a:t>
            </a:r>
          </a:p>
          <a:p>
            <a:pPr lvl="1"/>
            <a:r>
              <a:rPr lang="en-US" altLang="en-US" sz="1400" dirty="0"/>
              <a:t>B.A. in Gender and Women’s Studies &amp; American Studies, UC Berkeley</a:t>
            </a:r>
          </a:p>
          <a:p>
            <a:pPr lvl="1"/>
            <a:r>
              <a:rPr lang="en-US" altLang="en-US" sz="1400" dirty="0"/>
              <a:t>MBA Candidate, UC Davis</a:t>
            </a:r>
          </a:p>
          <a:p>
            <a:r>
              <a:rPr lang="en-US" altLang="en-US" sz="1400" dirty="0"/>
              <a:t>Meredith Campbell (She, Her, Hers)</a:t>
            </a:r>
          </a:p>
          <a:p>
            <a:pPr lvl="1"/>
            <a:r>
              <a:rPr lang="en-US" altLang="en-US" sz="1400" dirty="0"/>
              <a:t>Founder and Chair of LGBTQ+ Employee Resource Group </a:t>
            </a:r>
          </a:p>
          <a:p>
            <a:pPr lvl="1"/>
            <a:r>
              <a:rPr lang="en-US" altLang="en-US" sz="1400" dirty="0"/>
              <a:t>Change Management and Business Solutions Consultant</a:t>
            </a:r>
          </a:p>
          <a:p>
            <a:pPr lvl="1"/>
            <a:r>
              <a:rPr lang="en-US" altLang="en-US" sz="1400" dirty="0"/>
              <a:t>Masters in Organizational Psychology, undergrad Accounting</a:t>
            </a:r>
          </a:p>
          <a:p>
            <a:pPr lvl="1"/>
            <a:r>
              <a:rPr lang="en-US" altLang="en-US" sz="1400" dirty="0"/>
              <a:t>Volunteers with LGBTQ+ non-profit and local Social Justice Committee</a:t>
            </a:r>
          </a:p>
          <a:p>
            <a:pPr lvl="1"/>
            <a:endParaRPr lang="en-US" dirty="0"/>
          </a:p>
        </p:txBody>
      </p:sp>
      <p:pic>
        <p:nvPicPr>
          <p:cNvPr id="4" name="Picture 3">
            <a:extLst>
              <a:ext uri="{FF2B5EF4-FFF2-40B4-BE49-F238E27FC236}">
                <a16:creationId xmlns:a16="http://schemas.microsoft.com/office/drawing/2014/main" id="{6FF8BAAF-C575-B04E-069D-B1310E4A5E38}"/>
              </a:ext>
            </a:extLst>
          </p:cNvPr>
          <p:cNvPicPr>
            <a:picLocks noChangeAspect="1"/>
          </p:cNvPicPr>
          <p:nvPr/>
        </p:nvPicPr>
        <p:blipFill>
          <a:blip r:embed="rId3"/>
          <a:stretch>
            <a:fillRect/>
          </a:stretch>
        </p:blipFill>
        <p:spPr>
          <a:xfrm>
            <a:off x="5800725" y="4000832"/>
            <a:ext cx="1267968" cy="1267969"/>
          </a:xfrm>
          <a:prstGeom prst="rect">
            <a:avLst/>
          </a:prstGeom>
        </p:spPr>
      </p:pic>
      <p:pic>
        <p:nvPicPr>
          <p:cNvPr id="6" name="Picture 5">
            <a:extLst>
              <a:ext uri="{FF2B5EF4-FFF2-40B4-BE49-F238E27FC236}">
                <a16:creationId xmlns:a16="http://schemas.microsoft.com/office/drawing/2014/main" id="{0DCA104F-D27F-036E-F668-5E35FA085587}"/>
              </a:ext>
            </a:extLst>
          </p:cNvPr>
          <p:cNvPicPr>
            <a:picLocks noChangeAspect="1"/>
          </p:cNvPicPr>
          <p:nvPr/>
        </p:nvPicPr>
        <p:blipFill>
          <a:blip r:embed="rId4"/>
          <a:stretch>
            <a:fillRect/>
          </a:stretch>
        </p:blipFill>
        <p:spPr>
          <a:xfrm>
            <a:off x="5800724" y="1904999"/>
            <a:ext cx="1267969" cy="1267969"/>
          </a:xfrm>
          <a:prstGeom prst="rect">
            <a:avLst/>
          </a:prstGeom>
        </p:spPr>
      </p:pic>
    </p:spTree>
    <p:extLst>
      <p:ext uri="{BB962C8B-B14F-4D97-AF65-F5344CB8AC3E}">
        <p14:creationId xmlns:p14="http://schemas.microsoft.com/office/powerpoint/2010/main" val="361041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a:xfrm>
            <a:off x="1525297" y="1085850"/>
            <a:ext cx="9141397" cy="615553"/>
          </a:xfrm>
        </p:spPr>
        <p:txBody>
          <a:bodyPr/>
          <a:lstStyle/>
          <a:p>
            <a:r>
              <a:rPr lang="en-US" dirty="0"/>
              <a:t>Overview</a:t>
            </a:r>
          </a:p>
        </p:txBody>
      </p:sp>
      <p:sp>
        <p:nvSpPr>
          <p:cNvPr id="6" name="Text Placeholder 5">
            <a:extLst>
              <a:ext uri="{FF2B5EF4-FFF2-40B4-BE49-F238E27FC236}">
                <a16:creationId xmlns:a16="http://schemas.microsoft.com/office/drawing/2014/main" id="{7DCBA01B-ECA4-4938-872A-B38BEB13AC06}"/>
              </a:ext>
            </a:extLst>
          </p:cNvPr>
          <p:cNvSpPr>
            <a:spLocks noGrp="1"/>
          </p:cNvSpPr>
          <p:nvPr>
            <p:ph type="body" sz="quarter" idx="12"/>
          </p:nvPr>
        </p:nvSpPr>
        <p:spPr>
          <a:xfrm>
            <a:off x="2696958" y="2233529"/>
            <a:ext cx="6798073" cy="3197245"/>
          </a:xfrm>
        </p:spPr>
        <p:txBody>
          <a:bodyPr/>
          <a:lstStyle/>
          <a:p>
            <a:pPr marL="285750" indent="-285750" algn="l">
              <a:buFont typeface="Arial" panose="020B0604020202020204" pitchFamily="34" charset="0"/>
              <a:buChar char="•"/>
            </a:pPr>
            <a:r>
              <a:rPr lang="en-US" sz="2400" b="1" dirty="0"/>
              <a:t>Overview of LGBTQIA+ Workplace Issues</a:t>
            </a:r>
          </a:p>
          <a:p>
            <a:pPr marL="285750" indent="-285750" algn="l">
              <a:buFont typeface="Arial" panose="020B0604020202020204" pitchFamily="34" charset="0"/>
              <a:buChar char="•"/>
            </a:pPr>
            <a:endParaRPr lang="en-US" sz="2400" b="1" dirty="0"/>
          </a:p>
          <a:p>
            <a:pPr marL="285750" indent="-285750" algn="l">
              <a:buFont typeface="Arial" panose="020B0604020202020204" pitchFamily="34" charset="0"/>
              <a:buChar char="•"/>
            </a:pPr>
            <a:r>
              <a:rPr lang="en-US" sz="2400" b="1" dirty="0"/>
              <a:t>Benefits of Inclusion</a:t>
            </a:r>
          </a:p>
          <a:p>
            <a:pPr marL="285750" indent="-285750" algn="l">
              <a:buFont typeface="Arial" panose="020B0604020202020204" pitchFamily="34" charset="0"/>
              <a:buChar char="•"/>
            </a:pPr>
            <a:endParaRPr lang="en-US" sz="2400" b="1" dirty="0"/>
          </a:p>
          <a:p>
            <a:pPr marL="285750" indent="-285750" algn="l">
              <a:buFont typeface="Arial" panose="020B0604020202020204" pitchFamily="34" charset="0"/>
              <a:buChar char="•"/>
            </a:pPr>
            <a:r>
              <a:rPr lang="en-US" sz="2400" b="1" dirty="0"/>
              <a:t>Why Pronouns Matter?</a:t>
            </a:r>
          </a:p>
          <a:p>
            <a:pPr marL="285750" indent="-285750" algn="l">
              <a:buFont typeface="Arial" panose="020B0604020202020204" pitchFamily="34" charset="0"/>
              <a:buChar char="•"/>
            </a:pPr>
            <a:endParaRPr lang="en-US" sz="2400" b="1" dirty="0"/>
          </a:p>
          <a:p>
            <a:pPr marL="285750" indent="-285750" algn="l">
              <a:buFont typeface="Arial" panose="020B0604020202020204" pitchFamily="34" charset="0"/>
              <a:buChar char="•"/>
            </a:pPr>
            <a:r>
              <a:rPr lang="en-US" sz="2400" b="1" dirty="0"/>
              <a:t>Safe(r) Spaces</a:t>
            </a:r>
          </a:p>
          <a:p>
            <a:pPr marL="285750" indent="-285750" algn="l">
              <a:buFont typeface="Arial" panose="020B0604020202020204" pitchFamily="34" charset="0"/>
              <a:buChar char="•"/>
            </a:pPr>
            <a:endParaRPr lang="en-US" sz="2400" b="1" dirty="0"/>
          </a:p>
          <a:p>
            <a:pPr marL="285750" indent="-285750" algn="l">
              <a:buFont typeface="Arial" panose="020B0604020202020204" pitchFamily="34" charset="0"/>
              <a:buChar char="•"/>
            </a:pPr>
            <a:r>
              <a:rPr lang="en-US" sz="2400" b="1" dirty="0"/>
              <a:t>Next Steps for Allyship</a:t>
            </a:r>
          </a:p>
          <a:p>
            <a:endParaRPr lang="en-US" dirty="0"/>
          </a:p>
        </p:txBody>
      </p:sp>
    </p:spTree>
    <p:extLst>
      <p:ext uri="{BB962C8B-B14F-4D97-AF65-F5344CB8AC3E}">
        <p14:creationId xmlns:p14="http://schemas.microsoft.com/office/powerpoint/2010/main" val="80354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BA0B6F-5258-479C-87B7-C806E6757035}"/>
              </a:ext>
            </a:extLst>
          </p:cNvPr>
          <p:cNvSpPr>
            <a:spLocks noGrp="1"/>
          </p:cNvSpPr>
          <p:nvPr>
            <p:ph type="title"/>
          </p:nvPr>
        </p:nvSpPr>
        <p:spPr>
          <a:xfrm>
            <a:off x="762000" y="1008569"/>
            <a:ext cx="6477000" cy="1189038"/>
          </a:xfrm>
        </p:spPr>
        <p:txBody>
          <a:bodyPr/>
          <a:lstStyle/>
          <a:p>
            <a:r>
              <a:rPr lang="en-US" dirty="0"/>
              <a:t>Introduction</a:t>
            </a:r>
          </a:p>
        </p:txBody>
      </p:sp>
      <p:sp>
        <p:nvSpPr>
          <p:cNvPr id="2" name="Text Placeholder 1">
            <a:extLst>
              <a:ext uri="{FF2B5EF4-FFF2-40B4-BE49-F238E27FC236}">
                <a16:creationId xmlns:a16="http://schemas.microsoft.com/office/drawing/2014/main" id="{3F36812B-2065-4A2B-B59B-8957022687BC}"/>
              </a:ext>
            </a:extLst>
          </p:cNvPr>
          <p:cNvSpPr>
            <a:spLocks noGrp="1"/>
          </p:cNvSpPr>
          <p:nvPr>
            <p:ph type="body" sz="quarter" idx="11"/>
          </p:nvPr>
        </p:nvSpPr>
        <p:spPr>
          <a:xfrm>
            <a:off x="762000" y="2100071"/>
            <a:ext cx="6477000" cy="3276600"/>
          </a:xfrm>
        </p:spPr>
        <p:txBody>
          <a:bodyPr/>
          <a:lstStyle/>
          <a:p>
            <a:r>
              <a:rPr lang="en-US" altLang="en-US" sz="2400" dirty="0"/>
              <a:t>The significance of LGBTQIA+ Pride Month</a:t>
            </a:r>
          </a:p>
          <a:p>
            <a:pPr lvl="1"/>
            <a:r>
              <a:rPr lang="en-US" sz="2400" dirty="0"/>
              <a:t>What is </a:t>
            </a:r>
            <a:r>
              <a:rPr lang="en-US" altLang="en-US" sz="2400" dirty="0"/>
              <a:t>LGBTQIA+ Pride </a:t>
            </a:r>
            <a:r>
              <a:rPr lang="en-US" sz="2400" dirty="0"/>
              <a:t>Month?</a:t>
            </a:r>
          </a:p>
          <a:p>
            <a:pPr lvl="1"/>
            <a:r>
              <a:rPr lang="en-US" altLang="en-US" sz="2400" dirty="0"/>
              <a:t>Why does the United States celebrate it?</a:t>
            </a:r>
          </a:p>
          <a:p>
            <a:pPr marL="0" lvl="1" indent="0">
              <a:buNone/>
            </a:pPr>
            <a:endParaRPr lang="en-US" altLang="en-US" sz="2400" dirty="0"/>
          </a:p>
          <a:p>
            <a:r>
              <a:rPr lang="en-US" altLang="en-US" sz="2400" dirty="0"/>
              <a:t>Our stories - </a:t>
            </a:r>
          </a:p>
          <a:p>
            <a:pPr lvl="1"/>
            <a:r>
              <a:rPr lang="en-US" altLang="en-US" sz="2400" dirty="0"/>
              <a:t>What LGBTQIA+ Pride means</a:t>
            </a:r>
          </a:p>
          <a:p>
            <a:pPr lvl="1"/>
            <a:r>
              <a:rPr lang="en-US" sz="2400" dirty="0"/>
              <a:t>Why it is important</a:t>
            </a:r>
          </a:p>
        </p:txBody>
      </p:sp>
    </p:spTree>
    <p:extLst>
      <p:ext uri="{BB962C8B-B14F-4D97-AF65-F5344CB8AC3E}">
        <p14:creationId xmlns:p14="http://schemas.microsoft.com/office/powerpoint/2010/main" val="46166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18C6B5-87AC-4DA5-94CA-6E092A6A07D3}"/>
              </a:ext>
            </a:extLst>
          </p:cNvPr>
          <p:cNvSpPr>
            <a:spLocks noGrp="1"/>
          </p:cNvSpPr>
          <p:nvPr>
            <p:ph type="title"/>
          </p:nvPr>
        </p:nvSpPr>
        <p:spPr>
          <a:xfrm>
            <a:off x="762000" y="715964"/>
            <a:ext cx="10591800" cy="646332"/>
          </a:xfrm>
        </p:spPr>
        <p:txBody>
          <a:bodyPr/>
          <a:lstStyle/>
          <a:p>
            <a:r>
              <a:rPr lang="en-US" dirty="0"/>
              <a:t>Imagine for a moment…</a:t>
            </a:r>
          </a:p>
        </p:txBody>
      </p:sp>
      <p:pic>
        <p:nvPicPr>
          <p:cNvPr id="8" name="Picture 4" descr="Changing the frame: Family photos on your desk could make you more ethical  on the job | University of Michigan News">
            <a:extLst>
              <a:ext uri="{FF2B5EF4-FFF2-40B4-BE49-F238E27FC236}">
                <a16:creationId xmlns:a16="http://schemas.microsoft.com/office/drawing/2014/main" id="{4CD902FD-62F6-BDCE-0D06-6BDDE66DFA38}"/>
              </a:ext>
            </a:extLst>
          </p:cNvPr>
          <p:cNvPicPr>
            <a:picLocks noGrp="1" noChangeAspect="1" noChangeArrowheads="1"/>
          </p:cNvPicPr>
          <p:nvPr>
            <p:ph type="dgm" sz="quarter" idx="14"/>
          </p:nvPr>
        </p:nvPicPr>
        <p:blipFill>
          <a:blip r:embed="rId3">
            <a:extLst>
              <a:ext uri="{28A0092B-C50C-407E-A947-70E740481C1C}">
                <a14:useLocalDpi xmlns:a14="http://schemas.microsoft.com/office/drawing/2010/main" val="0"/>
              </a:ext>
            </a:extLst>
          </a:blip>
          <a:srcRect/>
          <a:stretch>
            <a:fillRect/>
          </a:stretch>
        </p:blipFill>
        <p:spPr bwMode="auto">
          <a:xfrm>
            <a:off x="3341202" y="1866900"/>
            <a:ext cx="5509841" cy="367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406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8FBE6B-DC67-4E64-80F4-CADE978D2FE3}"/>
              </a:ext>
            </a:extLst>
          </p:cNvPr>
          <p:cNvSpPr>
            <a:spLocks noGrp="1"/>
          </p:cNvSpPr>
          <p:nvPr>
            <p:ph type="title"/>
          </p:nvPr>
        </p:nvSpPr>
        <p:spPr>
          <a:xfrm>
            <a:off x="5199742" y="1179257"/>
            <a:ext cx="6738982" cy="1189037"/>
          </a:xfrm>
        </p:spPr>
        <p:txBody>
          <a:bodyPr anchor="t">
            <a:normAutofit/>
          </a:bodyPr>
          <a:lstStyle/>
          <a:p>
            <a:r>
              <a:rPr lang="en-US" dirty="0">
                <a:solidFill>
                  <a:schemeClr val="accent5"/>
                </a:solidFill>
              </a:rPr>
              <a:t>LGBTQIA+ in the Workplace</a:t>
            </a:r>
          </a:p>
        </p:txBody>
      </p:sp>
      <p:sp>
        <p:nvSpPr>
          <p:cNvPr id="11" name="Text Placeholder 10">
            <a:extLst>
              <a:ext uri="{FF2B5EF4-FFF2-40B4-BE49-F238E27FC236}">
                <a16:creationId xmlns:a16="http://schemas.microsoft.com/office/drawing/2014/main" id="{4C6A9FD9-630E-44B9-BED8-AFEA6C84A88B}"/>
              </a:ext>
            </a:extLst>
          </p:cNvPr>
          <p:cNvSpPr>
            <a:spLocks noGrp="1"/>
          </p:cNvSpPr>
          <p:nvPr>
            <p:ph type="body" sz="quarter" idx="11"/>
          </p:nvPr>
        </p:nvSpPr>
        <p:spPr>
          <a:xfrm>
            <a:off x="5199742" y="2197608"/>
            <a:ext cx="6477000" cy="3276600"/>
          </a:xfrm>
        </p:spPr>
        <p:txBody>
          <a:bodyPr>
            <a:normAutofit/>
          </a:bodyPr>
          <a:lstStyle/>
          <a:p>
            <a:r>
              <a:rPr lang="en-US" dirty="0"/>
              <a:t>Approximately 1/5 of LGBTQIA+ Americans have experienced hiring discrimination based on their gender identity or sexual orientation</a:t>
            </a:r>
          </a:p>
          <a:p>
            <a:pPr lvl="1"/>
            <a:r>
              <a:rPr lang="en-US" dirty="0"/>
              <a:t>Over half (53%) have heard offensive jokes</a:t>
            </a:r>
          </a:p>
          <a:p>
            <a:pPr lvl="1"/>
            <a:r>
              <a:rPr lang="en-US" dirty="0"/>
              <a:t>Almost half (46%) choose to be closeted at work</a:t>
            </a:r>
          </a:p>
          <a:p>
            <a:r>
              <a:rPr lang="en-US" dirty="0"/>
              <a:t>Over half (59%) of non-LGBTQ+ employees believe its “unprofessional” to discuss gender identity or sexual orientation in the workplace, leading to self-censoring of their LGBTQIA+ colleagues</a:t>
            </a:r>
          </a:p>
          <a:p>
            <a:endParaRPr lang="en-US" dirty="0"/>
          </a:p>
        </p:txBody>
      </p:sp>
    </p:spTree>
    <p:extLst>
      <p:ext uri="{BB962C8B-B14F-4D97-AF65-F5344CB8AC3E}">
        <p14:creationId xmlns:p14="http://schemas.microsoft.com/office/powerpoint/2010/main" val="295767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8FBE6B-DC67-4E64-80F4-CADE978D2FE3}"/>
              </a:ext>
            </a:extLst>
          </p:cNvPr>
          <p:cNvSpPr>
            <a:spLocks noGrp="1"/>
          </p:cNvSpPr>
          <p:nvPr>
            <p:ph type="title"/>
          </p:nvPr>
        </p:nvSpPr>
        <p:spPr>
          <a:xfrm>
            <a:off x="762000" y="586422"/>
            <a:ext cx="6477000" cy="1189038"/>
          </a:xfrm>
        </p:spPr>
        <p:txBody>
          <a:bodyPr anchor="t">
            <a:normAutofit/>
          </a:bodyPr>
          <a:lstStyle/>
          <a:p>
            <a:r>
              <a:rPr lang="en-US" dirty="0">
                <a:solidFill>
                  <a:schemeClr val="accent3"/>
                </a:solidFill>
              </a:rPr>
              <a:t>Benefits of Inclusion</a:t>
            </a:r>
          </a:p>
        </p:txBody>
      </p:sp>
      <p:sp>
        <p:nvSpPr>
          <p:cNvPr id="11" name="Text Placeholder 10">
            <a:extLst>
              <a:ext uri="{FF2B5EF4-FFF2-40B4-BE49-F238E27FC236}">
                <a16:creationId xmlns:a16="http://schemas.microsoft.com/office/drawing/2014/main" id="{4C6A9FD9-630E-44B9-BED8-AFEA6C84A88B}"/>
              </a:ext>
            </a:extLst>
          </p:cNvPr>
          <p:cNvSpPr>
            <a:spLocks noGrp="1"/>
          </p:cNvSpPr>
          <p:nvPr>
            <p:ph type="body" sz="quarter" idx="11"/>
          </p:nvPr>
        </p:nvSpPr>
        <p:spPr>
          <a:xfrm>
            <a:off x="762000" y="1403684"/>
            <a:ext cx="6477000" cy="3788664"/>
          </a:xfrm>
        </p:spPr>
        <p:txBody>
          <a:bodyPr>
            <a:normAutofit/>
          </a:bodyPr>
          <a:lstStyle/>
          <a:p>
            <a:pPr>
              <a:lnSpc>
                <a:spcPct val="90000"/>
              </a:lnSpc>
            </a:pPr>
            <a:r>
              <a:rPr lang="en-US" sz="1700" b="0" dirty="0"/>
              <a:t>When companies make efforts to support and include minority employees, this is typically correlated with increased</a:t>
            </a:r>
            <a:r>
              <a:rPr lang="en-US" sz="1700" dirty="0"/>
              <a:t> job satisfaction, </a:t>
            </a:r>
            <a:r>
              <a:rPr lang="en-US" sz="1700" b="0" dirty="0"/>
              <a:t>employee engagement, organizational commitment, and better performance outcomes </a:t>
            </a:r>
          </a:p>
          <a:p>
            <a:pPr>
              <a:lnSpc>
                <a:spcPct val="90000"/>
              </a:lnSpc>
            </a:pPr>
            <a:r>
              <a:rPr lang="en-US" sz="1700" b="0" dirty="0"/>
              <a:t>LGBTQIA+ inclusive practices can increase perceived organizational support, productivity, satisfaction, and can also be correlated with </a:t>
            </a:r>
            <a:r>
              <a:rPr lang="en-US" sz="1700" dirty="0"/>
              <a:t>better financial performance</a:t>
            </a:r>
          </a:p>
          <a:p>
            <a:pPr>
              <a:lnSpc>
                <a:spcPct val="90000"/>
              </a:lnSpc>
            </a:pPr>
            <a:r>
              <a:rPr lang="en-US" sz="1700" b="0" dirty="0"/>
              <a:t>Increasing support to potentially marginalized employees is expected to </a:t>
            </a:r>
            <a:r>
              <a:rPr lang="en-US" sz="1700" dirty="0"/>
              <a:t>reduce employee absenteeism</a:t>
            </a:r>
            <a:r>
              <a:rPr lang="en-US" sz="1700" b="0" dirty="0"/>
              <a:t>, discrimination, and litigation within organizations</a:t>
            </a:r>
          </a:p>
          <a:p>
            <a:pPr>
              <a:lnSpc>
                <a:spcPct val="90000"/>
              </a:lnSpc>
            </a:pPr>
            <a:r>
              <a:rPr lang="en-US" sz="1700" b="0" dirty="0"/>
              <a:t>People who are allowed to freely share their unique gifts and talents at work are both </a:t>
            </a:r>
            <a:r>
              <a:rPr lang="en-US" sz="1700" dirty="0"/>
              <a:t>happier and more productive</a:t>
            </a:r>
          </a:p>
          <a:p>
            <a:pPr>
              <a:lnSpc>
                <a:spcPct val="90000"/>
              </a:lnSpc>
            </a:pPr>
            <a:endParaRPr lang="en-US" sz="1700" dirty="0"/>
          </a:p>
        </p:txBody>
      </p:sp>
      <p:pic>
        <p:nvPicPr>
          <p:cNvPr id="5" name="Picture 2" descr="ECT - Diversity, Equity and Inclusion webinars | Eventbrite">
            <a:extLst>
              <a:ext uri="{FF2B5EF4-FFF2-40B4-BE49-F238E27FC236}">
                <a16:creationId xmlns:a16="http://schemas.microsoft.com/office/drawing/2014/main" id="{9D9DE8A9-C5A2-ABB2-6A32-DC698547E2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612"/>
          <a:stretch/>
        </p:blipFill>
        <p:spPr bwMode="auto">
          <a:xfrm>
            <a:off x="762000" y="4920837"/>
            <a:ext cx="5065776" cy="1656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60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15">
      <a:dk1>
        <a:sysClr val="windowText" lastClr="000000"/>
      </a:dk1>
      <a:lt1>
        <a:sysClr val="window" lastClr="FFFFFF"/>
      </a:lt1>
      <a:dk2>
        <a:srgbClr val="F36E36"/>
      </a:dk2>
      <a:lt2>
        <a:srgbClr val="E7E6E6"/>
      </a:lt2>
      <a:accent1>
        <a:srgbClr val="A31312"/>
      </a:accent1>
      <a:accent2>
        <a:srgbClr val="E7E6E6"/>
      </a:accent2>
      <a:accent3>
        <a:srgbClr val="FDB913"/>
      </a:accent3>
      <a:accent4>
        <a:srgbClr val="1E753B"/>
      </a:accent4>
      <a:accent5>
        <a:srgbClr val="067CA2"/>
      </a:accent5>
      <a:accent6>
        <a:srgbClr val="493456"/>
      </a:accent6>
      <a:hlink>
        <a:srgbClr val="067CA2"/>
      </a:hlink>
      <a:folHlink>
        <a:srgbClr val="886D93"/>
      </a:folHlink>
    </a:clrScheme>
    <a:fontScheme name="Custom 8">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44967531_win32_mlw v2" id="{D6E82B91-6E0A-4ADE-ABDF-7A3107FF5DC0}" vid="{FDF63795-6842-4874-86B5-D3F4150A0B0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32A503-7E2B-48A7-A1A4-FEB996769C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794402-D476-4C0A-8953-D7E5D3D97C8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6A6AD0CE-C3A1-49ED-84DB-B51D7D3B27B3}">
  <ds:schemaRefs>
    <ds:schemaRef ds:uri="http://schemas.microsoft.com/sharepoint/v3/contenttype/forms"/>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LGBTQIA Pride Month presentation</Template>
  <TotalTime>1200</TotalTime>
  <Words>3260</Words>
  <Application>Microsoft Office PowerPoint</Application>
  <PresentationFormat>Widescreen</PresentationFormat>
  <Paragraphs>262</Paragraphs>
  <Slides>21</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Roboto</vt:lpstr>
      <vt:lpstr>Segoe UI</vt:lpstr>
      <vt:lpstr>Times New Roman</vt:lpstr>
      <vt:lpstr>Office Theme</vt:lpstr>
      <vt:lpstr>The Candid Conversation Series: Understanding Gender Pronouns &amp; Creating Safe Spaces at Work</vt:lpstr>
      <vt:lpstr>Thank You Sponsors!</vt:lpstr>
      <vt:lpstr>Community Agreement</vt:lpstr>
      <vt:lpstr>Panelists</vt:lpstr>
      <vt:lpstr>Overview</vt:lpstr>
      <vt:lpstr>Introduction</vt:lpstr>
      <vt:lpstr>Imagine for a moment…</vt:lpstr>
      <vt:lpstr>LGBTQIA+ in the Workplace</vt:lpstr>
      <vt:lpstr>Benefits of Inclusion</vt:lpstr>
      <vt:lpstr>PowerPoint Presentation</vt:lpstr>
      <vt:lpstr>Pronouns</vt:lpstr>
      <vt:lpstr>Why Do Pronouns Matter?</vt:lpstr>
      <vt:lpstr>Safe Spaces at work</vt:lpstr>
      <vt:lpstr>Being an LGBTQIA+ Ally</vt:lpstr>
      <vt:lpstr>Action Steps to Becoming an Ally</vt:lpstr>
      <vt:lpstr>Maya Angelou</vt:lpstr>
      <vt:lpstr>We all make mistakes….. </vt:lpstr>
      <vt:lpstr>Thank You</vt:lpstr>
      <vt:lpstr>Questions &amp; Answers</vt:lpstr>
      <vt:lpstr>SAVE THE DATE</vt:lpstr>
      <vt:lpstr>Resources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LGBTQIA+ Pride Month</dc:title>
  <dc:subject/>
  <dc:creator>Meredith Campbell</dc:creator>
  <cp:keywords/>
  <dc:description/>
  <cp:lastModifiedBy>Sylwia Preis</cp:lastModifiedBy>
  <cp:revision>19</cp:revision>
  <dcterms:created xsi:type="dcterms:W3CDTF">2022-06-13T18:28:06Z</dcterms:created>
  <dcterms:modified xsi:type="dcterms:W3CDTF">2022-06-23T21:12:00Z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